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62" r:id="rId3"/>
    <p:sldId id="263" r:id="rId4"/>
    <p:sldId id="265" r:id="rId5"/>
    <p:sldId id="266" r:id="rId6"/>
    <p:sldId id="267" r:id="rId7"/>
    <p:sldId id="268" r:id="rId8"/>
    <p:sldId id="269" r:id="rId9"/>
    <p:sldId id="278" r:id="rId10"/>
    <p:sldId id="281" r:id="rId11"/>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76" d="100"/>
          <a:sy n="76" d="100"/>
        </p:scale>
        <p:origin x="-69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571FD2-345B-405D-A1B2-6ABFBB9C6158}" type="datetimeFigureOut">
              <a:rPr lang="ko-KR" altLang="en-US" smtClean="0"/>
              <a:pPr/>
              <a:t>2018-09-28</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4C14CC-9922-46C7-B5AC-509AE365E815}"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580F5-3254-48CF-AC24-AD8C81A7E503}" type="datetimeFigureOut">
              <a:rPr lang="ko-KR" altLang="en-US" smtClean="0"/>
              <a:pPr/>
              <a:t>2018-09-28</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C9844-FBE5-4194-96F4-30ADB60C427E}"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7C380D58-1B06-42B6-9514-257AB90AE7CD}" type="datetime1">
              <a:rPr lang="ko-KR" altLang="en-US" smtClean="0"/>
              <a:pPr/>
              <a:t>2018-09-28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38AB3B4-C8BB-4DF5-93D7-A80174C6405A}"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27CB099B-0803-4F13-922E-277587CE39D2}" type="datetime1">
              <a:rPr lang="ko-KR" altLang="en-US" smtClean="0"/>
              <a:pPr/>
              <a:t>2018-09-28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38AB3B4-C8BB-4DF5-93D7-A80174C6405A}"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38A48FEF-D433-4052-A864-3D52CDA8EC7C}" type="datetime1">
              <a:rPr lang="ko-KR" altLang="en-US" smtClean="0"/>
              <a:pPr/>
              <a:t>2018-09-28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38AB3B4-C8BB-4DF5-93D7-A80174C6405A}"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6398200E-BB8E-498C-8544-43D7544A7103}" type="datetime1">
              <a:rPr lang="ko-KR" altLang="en-US" smtClean="0"/>
              <a:pPr/>
              <a:t>2018-09-28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38AB3B4-C8BB-4DF5-93D7-A80174C6405A}"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3EE7972F-51D3-4C36-ACED-653027FFC4CC}" type="datetime1">
              <a:rPr lang="ko-KR" altLang="en-US" smtClean="0"/>
              <a:pPr/>
              <a:t>2018-09-28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D38AB3B4-C8BB-4DF5-93D7-A80174C6405A}"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1F213989-B85A-4032-8550-862819B101A3}" type="datetime1">
              <a:rPr lang="ko-KR" altLang="en-US" smtClean="0"/>
              <a:pPr/>
              <a:t>2018-09-28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D38AB3B4-C8BB-4DF5-93D7-A80174C6405A}"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4F9D2F87-993E-4E9F-B1E0-939A5422F1D9}" type="datetime1">
              <a:rPr lang="ko-KR" altLang="en-US" smtClean="0"/>
              <a:pPr/>
              <a:t>2018-09-28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D38AB3B4-C8BB-4DF5-93D7-A80174C6405A}"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CAFA6C6D-8F80-4E87-B34F-22DB3C607A01}" type="datetime1">
              <a:rPr lang="ko-KR" altLang="en-US" smtClean="0"/>
              <a:pPr/>
              <a:t>2018-09-28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D38AB3B4-C8BB-4DF5-93D7-A80174C6405A}"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33D9FE7-BED6-4496-8307-5AD4AC92185D}" type="datetime1">
              <a:rPr lang="ko-KR" altLang="en-US" smtClean="0"/>
              <a:pPr/>
              <a:t>2018-09-28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D38AB3B4-C8BB-4DF5-93D7-A80174C6405A}"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256DD771-C18F-4E0D-AB97-FEA0C71F2151}" type="datetime1">
              <a:rPr lang="ko-KR" altLang="en-US" smtClean="0"/>
              <a:pPr/>
              <a:t>2018-09-28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D38AB3B4-C8BB-4DF5-93D7-A80174C6405A}"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87601111-FD0A-43FB-B952-C969A64CC4F8}" type="datetime1">
              <a:rPr lang="ko-KR" altLang="en-US" smtClean="0"/>
              <a:pPr/>
              <a:t>2018-09-28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D38AB3B4-C8BB-4DF5-93D7-A80174C6405A}"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72990-ECAC-4B85-B3CE-3BB3B9FC506D}" type="datetime1">
              <a:rPr lang="ko-KR" altLang="en-US" smtClean="0"/>
              <a:pPr/>
              <a:t>2018-09-28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AB3B4-C8BB-4DF5-93D7-A80174C6405A}"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0" y="3429000"/>
            <a:ext cx="9144000" cy="553998"/>
          </a:xfrm>
          <a:prstGeom prst="rect">
            <a:avLst/>
          </a:prstGeom>
          <a:noFill/>
        </p:spPr>
        <p:txBody>
          <a:bodyPr wrap="square">
            <a:spAutoFit/>
          </a:bodyPr>
          <a:lstStyle/>
          <a:p>
            <a:pPr algn="ctr" fontAlgn="base"/>
            <a:r>
              <a:rPr lang="en-US" altLang="ko-KR" sz="1600" b="1" dirty="0" smtClean="0"/>
              <a:t>     </a:t>
            </a:r>
            <a:r>
              <a:rPr kumimoji="1" lang="en-US" altLang="ko-KR" sz="1600" b="1" dirty="0" smtClean="0">
                <a:solidFill>
                  <a:schemeClr val="accent1">
                    <a:lumMod val="75000"/>
                  </a:schemeClr>
                </a:solidFill>
              </a:rPr>
              <a:t>Alkaline Water Generator System</a:t>
            </a:r>
          </a:p>
          <a:p>
            <a:pPr algn="ctr" fontAlgn="base"/>
            <a:endParaRPr lang="en-US" altLang="ko-KR" sz="1400" b="1" dirty="0" smtClean="0"/>
          </a:p>
        </p:txBody>
      </p:sp>
      <p:pic>
        <p:nvPicPr>
          <p:cNvPr id="7" name="Picture 2" descr="http://postfiles13.naver.net/20150504_268/chun7762_1430699451596YKpUm_JPEG/%B1%D7%B8%B22.jpg?type=w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87824" y="1666056"/>
            <a:ext cx="1638171" cy="1728192"/>
          </a:xfrm>
          <a:prstGeom prst="rect">
            <a:avLst/>
          </a:prstGeom>
          <a:noFill/>
          <a:ln>
            <a:solidFill>
              <a:schemeClr val="tx2">
                <a:lumMod val="40000"/>
                <a:lumOff val="60000"/>
              </a:schemeClr>
            </a:solidFill>
          </a:ln>
          <a:extLst>
            <a:ext uri="{909E8E84-426E-40DD-AFC4-6F175D3DCCD1}">
              <a14:hiddenFill xmlns="" xmlns:a14="http://schemas.microsoft.com/office/drawing/2010/main">
                <a:solidFill>
                  <a:srgbClr val="FFFFFF"/>
                </a:solidFill>
              </a14:hiddenFill>
            </a:ext>
          </a:extLst>
        </p:spPr>
      </p:pic>
      <p:pic>
        <p:nvPicPr>
          <p:cNvPr id="8" name="Picture 3" descr="C:\Users\에이온코리아\Desktop\에이온코리아\에이온코리아 자료집\PH9 글로벌 알칼리환원수기 사진.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70011" y="1676095"/>
            <a:ext cx="1622023" cy="1728192"/>
          </a:xfrm>
          <a:prstGeom prst="rect">
            <a:avLst/>
          </a:prstGeom>
          <a:noFill/>
          <a:ln>
            <a:solidFill>
              <a:schemeClr val="tx2">
                <a:lumMod val="40000"/>
                <a:lumOff val="60000"/>
              </a:schemeClr>
            </a:solidFill>
          </a:ln>
          <a:extLst>
            <a:ext uri="{909E8E84-426E-40DD-AFC4-6F175D3DCCD1}">
              <a14:hiddenFill xmlns="" xmlns:a14="http://schemas.microsoft.com/office/drawing/2010/main">
                <a:solidFill>
                  <a:srgbClr val="FFFFFF"/>
                </a:solidFill>
              </a14:hiddenFill>
            </a:ext>
          </a:extLst>
        </p:spPr>
      </p:pic>
      <p:grpSp>
        <p:nvGrpSpPr>
          <p:cNvPr id="9" name="그룹 8"/>
          <p:cNvGrpSpPr>
            <a:grpSpLocks/>
          </p:cNvGrpSpPr>
          <p:nvPr/>
        </p:nvGrpSpPr>
        <p:grpSpPr bwMode="auto">
          <a:xfrm>
            <a:off x="827584" y="260648"/>
            <a:ext cx="7553468" cy="1098987"/>
            <a:chOff x="3265562" y="1643050"/>
            <a:chExt cx="4669016" cy="1643074"/>
          </a:xfrm>
        </p:grpSpPr>
        <p:sp>
          <p:nvSpPr>
            <p:cNvPr id="10" name="AutoShape 179"/>
            <p:cNvSpPr>
              <a:spLocks noChangeArrowheads="1"/>
            </p:cNvSpPr>
            <p:nvPr/>
          </p:nvSpPr>
          <p:spPr bwMode="auto">
            <a:xfrm>
              <a:off x="3265562" y="1643050"/>
              <a:ext cx="4669016" cy="1643074"/>
            </a:xfrm>
            <a:prstGeom prst="roundRect">
              <a:avLst>
                <a:gd name="adj" fmla="val 25412"/>
              </a:avLst>
            </a:prstGeom>
            <a:solidFill>
              <a:schemeClr val="tx2">
                <a:lumMod val="60000"/>
                <a:lumOff val="40000"/>
              </a:schemeClr>
            </a:solidFill>
            <a:ln>
              <a:noFill/>
            </a:ln>
            <a:extLst>
              <a:ext uri="{91240B29-F687-4F45-9708-019B960494DF}">
                <a14:hiddenLine xmlns="" xmlns:a14="http://schemas.microsoft.com/office/drawing/2010/main" w="19050">
                  <a:solidFill>
                    <a:srgbClr val="000000"/>
                  </a:solidFill>
                  <a:round/>
                  <a:headEnd/>
                  <a:tailEnd/>
                </a14:hiddenLine>
              </a:ext>
            </a:extLst>
          </p:spPr>
          <p:txBody>
            <a:bodyPr wrap="none" anchor="ctr"/>
            <a:lstStyle/>
            <a:p>
              <a:pPr algn="ctr">
                <a:buFont typeface="Wingdings" pitchFamily="2" charset="2"/>
                <a:buNone/>
              </a:pPr>
              <a:endParaRPr lang="ko-KR" altLang="en-US" sz="2000" b="0" dirty="0">
                <a:solidFill>
                  <a:srgbClr val="CFD7E7"/>
                </a:solidFill>
              </a:endParaRPr>
            </a:p>
          </p:txBody>
        </p:sp>
        <p:sp>
          <p:nvSpPr>
            <p:cNvPr id="11" name="AutoShape 180"/>
            <p:cNvSpPr>
              <a:spLocks noChangeArrowheads="1"/>
            </p:cNvSpPr>
            <p:nvPr/>
          </p:nvSpPr>
          <p:spPr bwMode="auto">
            <a:xfrm>
              <a:off x="3542034" y="1887555"/>
              <a:ext cx="4049753" cy="185824"/>
            </a:xfrm>
            <a:prstGeom prst="roundRect">
              <a:avLst>
                <a:gd name="adj" fmla="val 41148"/>
              </a:avLst>
            </a:prstGeom>
            <a:gradFill rotWithShape="1">
              <a:gsLst>
                <a:gs pos="0">
                  <a:schemeClr val="bg1">
                    <a:alpha val="58000"/>
                  </a:schemeClr>
                </a:gs>
                <a:gs pos="100000">
                  <a:schemeClr val="bg1">
                    <a:gamma/>
                    <a:shade val="56078"/>
                    <a:invGamma/>
                    <a:alpha val="0"/>
                  </a:schemeClr>
                </a:gs>
              </a:gsLst>
              <a:lin ang="5400000" scaled="1"/>
            </a:gradFill>
            <a:ln w="19050">
              <a:noFill/>
              <a:round/>
              <a:headEnd/>
              <a:tailEnd/>
            </a:ln>
            <a:effectLst/>
          </p:spPr>
          <p:txBody>
            <a:bodyPr wrap="none" anchor="ctr"/>
            <a:lstStyle/>
            <a:p>
              <a:pPr algn="ctr" fontAlgn="auto">
                <a:spcBef>
                  <a:spcPts val="0"/>
                </a:spcBef>
                <a:spcAft>
                  <a:spcPts val="0"/>
                </a:spcAft>
                <a:buFont typeface="Wingdings" pitchFamily="2" charset="2"/>
                <a:buNone/>
                <a:defRPr/>
              </a:pPr>
              <a:endParaRPr lang="ko-KR" altLang="ko-KR" sz="3200">
                <a:solidFill>
                  <a:srgbClr val="FFFFFF"/>
                </a:solidFill>
                <a:latin typeface="굴림" pitchFamily="50" charset="-127"/>
                <a:ea typeface="굴림" pitchFamily="50" charset="-127"/>
              </a:endParaRPr>
            </a:p>
          </p:txBody>
        </p:sp>
        <p:sp>
          <p:nvSpPr>
            <p:cNvPr id="12" name="AutoShape 180"/>
            <p:cNvSpPr>
              <a:spLocks noChangeArrowheads="1"/>
            </p:cNvSpPr>
            <p:nvPr/>
          </p:nvSpPr>
          <p:spPr bwMode="auto">
            <a:xfrm>
              <a:off x="3573040" y="2855795"/>
              <a:ext cx="4047169" cy="185824"/>
            </a:xfrm>
            <a:prstGeom prst="roundRect">
              <a:avLst>
                <a:gd name="adj" fmla="val 41148"/>
              </a:avLst>
            </a:prstGeom>
            <a:gradFill rotWithShape="1">
              <a:gsLst>
                <a:gs pos="0">
                  <a:schemeClr val="bg1">
                    <a:alpha val="58000"/>
                  </a:schemeClr>
                </a:gs>
                <a:gs pos="100000">
                  <a:schemeClr val="bg1">
                    <a:gamma/>
                    <a:shade val="56078"/>
                    <a:invGamma/>
                    <a:alpha val="0"/>
                  </a:schemeClr>
                </a:gs>
              </a:gsLst>
              <a:lin ang="5400000" scaled="1"/>
            </a:gradFill>
            <a:ln w="19050">
              <a:noFill/>
              <a:round/>
              <a:headEnd/>
              <a:tailEnd/>
            </a:ln>
            <a:effectLst/>
          </p:spPr>
          <p:txBody>
            <a:bodyPr wrap="none" anchor="ctr"/>
            <a:lstStyle/>
            <a:p>
              <a:pPr algn="ctr" fontAlgn="auto">
                <a:spcBef>
                  <a:spcPts val="0"/>
                </a:spcBef>
                <a:spcAft>
                  <a:spcPts val="0"/>
                </a:spcAft>
                <a:buFont typeface="Wingdings" pitchFamily="2" charset="2"/>
                <a:buNone/>
                <a:defRPr/>
              </a:pPr>
              <a:endParaRPr lang="ko-KR" altLang="ko-KR" sz="3200">
                <a:solidFill>
                  <a:srgbClr val="FFFFFF"/>
                </a:solidFill>
                <a:latin typeface="굴림" pitchFamily="50" charset="-127"/>
                <a:ea typeface="굴림" pitchFamily="50" charset="-127"/>
              </a:endParaRPr>
            </a:p>
          </p:txBody>
        </p:sp>
      </p:grpSp>
      <p:sp>
        <p:nvSpPr>
          <p:cNvPr id="13" name="직사각형 12"/>
          <p:cNvSpPr/>
          <p:nvPr/>
        </p:nvSpPr>
        <p:spPr>
          <a:xfrm>
            <a:off x="1905566" y="559200"/>
            <a:ext cx="5397503" cy="523220"/>
          </a:xfrm>
          <a:prstGeom prst="rect">
            <a:avLst/>
          </a:prstGeom>
        </p:spPr>
        <p:txBody>
          <a:bodyPr wrap="none">
            <a:spAutoFit/>
          </a:bodyPr>
          <a:lstStyle/>
          <a:p>
            <a:pPr algn="ctr"/>
            <a:r>
              <a:rPr lang="en-US" altLang="ko-KR" sz="2800" b="1" dirty="0">
                <a:solidFill>
                  <a:schemeClr val="bg1"/>
                </a:solidFill>
                <a:latin typeface="+mn-ea"/>
              </a:rPr>
              <a:t>Portable Alkaline Water Bottle</a:t>
            </a:r>
            <a:endParaRPr lang="ko-KR" altLang="en-US" sz="2800" b="1" dirty="0">
              <a:solidFill>
                <a:schemeClr val="bg1"/>
              </a:solidFill>
            </a:endParaRPr>
          </a:p>
        </p:txBody>
      </p:sp>
      <p:sp>
        <p:nvSpPr>
          <p:cNvPr id="14" name="슬라이드 번호 개체 틀 1"/>
          <p:cNvSpPr txBox="1">
            <a:spLocks/>
          </p:cNvSpPr>
          <p:nvPr/>
        </p:nvSpPr>
        <p:spPr>
          <a:xfrm>
            <a:off x="6615683" y="6360542"/>
            <a:ext cx="2133600" cy="365125"/>
          </a:xfrm>
          <a:prstGeom prst="rect">
            <a:avLst/>
          </a:prstGeom>
        </p:spPr>
        <p:txBody>
          <a:bodyPr vert="horz" lIns="91440" tIns="45720" rIns="91440" bIns="45720" rtlCol="0" anchor="ctr"/>
          <a:lstStyle/>
          <a:p>
            <a:pPr marL="0" marR="0" lvl="0" indent="0" algn="r" defTabSz="914400" rtl="0" eaLnBrk="1" fontAlgn="auto" latinLnBrk="1" hangingPunct="1">
              <a:lnSpc>
                <a:spcPct val="100000"/>
              </a:lnSpc>
              <a:spcBef>
                <a:spcPts val="0"/>
              </a:spcBef>
              <a:spcAft>
                <a:spcPts val="0"/>
              </a:spcAft>
              <a:buClrTx/>
              <a:buSzTx/>
              <a:buFontTx/>
              <a:buNone/>
              <a:tabLst/>
              <a:defRPr/>
            </a:pPr>
            <a:fld id="{93A8CEBE-05A3-4504-93B1-432A6171E6AE}" type="slidenum">
              <a:rPr kumimoji="0" lang="ko-KR"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1</a:t>
            </a:fld>
            <a:endParaRPr kumimoji="0" lang="ko-KR"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D38AB3B4-C8BB-4DF5-93D7-A80174C6405A}" type="slidenum">
              <a:rPr lang="ko-KR" altLang="en-US" smtClean="0"/>
              <a:pPr/>
              <a:t>10</a:t>
            </a:fld>
            <a:endParaRPr lang="ko-KR" altLang="en-US"/>
          </a:p>
        </p:txBody>
      </p:sp>
      <p:pic>
        <p:nvPicPr>
          <p:cNvPr id="3"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7924" y="1268760"/>
            <a:ext cx="4152108" cy="2216352"/>
          </a:xfrm>
          <a:prstGeom prst="rect">
            <a:avLst/>
          </a:prstGeom>
          <a:no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0044" y="3789040"/>
            <a:ext cx="4320480" cy="2072336"/>
          </a:xfrm>
          <a:prstGeom prst="rect">
            <a:avLst/>
          </a:prstGeom>
          <a:no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31588" y="1267941"/>
            <a:ext cx="3446772" cy="2224598"/>
          </a:xfrm>
          <a:prstGeom prst="rect">
            <a:avLst/>
          </a:prstGeom>
          <a:no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35696" y="5157192"/>
            <a:ext cx="5976664" cy="1323439"/>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pPr marL="228600" indent="-228600">
              <a:buAutoNum type="arabicPeriod"/>
            </a:pPr>
            <a:r>
              <a:rPr lang="en-US" altLang="ko-KR" sz="1000" dirty="0" smtClean="0"/>
              <a:t>Contains no pollutants or hazardous materials</a:t>
            </a:r>
          </a:p>
          <a:p>
            <a:pPr marL="228600" indent="-228600">
              <a:buAutoNum type="arabicPeriod"/>
            </a:pPr>
            <a:r>
              <a:rPr lang="en-US" altLang="ko-KR" sz="1000" dirty="0" smtClean="0"/>
              <a:t>There is a plentiful balance of minerals</a:t>
            </a:r>
          </a:p>
          <a:p>
            <a:pPr marL="228600" indent="-228600">
              <a:buAutoNum type="arabicPeriod"/>
            </a:pPr>
            <a:r>
              <a:rPr lang="en-US" altLang="ko-KR" sz="1000" dirty="0" smtClean="0"/>
              <a:t>Water with plenty of oxygen</a:t>
            </a:r>
          </a:p>
          <a:p>
            <a:pPr marL="228600" indent="-228600">
              <a:buFontTx/>
              <a:buAutoNum type="arabicPeriod"/>
            </a:pPr>
            <a:r>
              <a:rPr lang="en-US" altLang="ko-KR" sz="1000" dirty="0" smtClean="0"/>
              <a:t>Soft Water (as opposed to hard water)</a:t>
            </a:r>
          </a:p>
          <a:p>
            <a:pPr marL="228600" indent="-228600">
              <a:buAutoNum type="arabicPeriod"/>
            </a:pPr>
            <a:r>
              <a:rPr lang="en-US" altLang="ko-KR" sz="1000" dirty="0" smtClean="0"/>
              <a:t>Water with a  pH level that is safe for everybody from infants to the elderly (pH level 7.5 – 9.2)</a:t>
            </a:r>
          </a:p>
          <a:p>
            <a:pPr marL="228600" indent="-228600">
              <a:buAutoNum type="arabicPeriod"/>
            </a:pPr>
            <a:r>
              <a:rPr lang="en-US" altLang="ko-KR" sz="1000" dirty="0" smtClean="0"/>
              <a:t>Small water molecule clusters (better absorption)</a:t>
            </a:r>
          </a:p>
          <a:p>
            <a:pPr marL="228600" indent="-228600">
              <a:buAutoNum type="arabicPeriod"/>
            </a:pPr>
            <a:r>
              <a:rPr lang="en-US" altLang="ko-KR" sz="1000" dirty="0" smtClean="0"/>
              <a:t>Possible to remove free oxygen radicals</a:t>
            </a:r>
          </a:p>
          <a:p>
            <a:pPr marL="228600" indent="-228600">
              <a:buAutoNum type="arabicPeriod"/>
            </a:pPr>
            <a:r>
              <a:rPr lang="en-US" altLang="ko-KR" sz="1000" dirty="0" smtClean="0"/>
              <a:t>Prevents oxidization (can keep fresh longer)</a:t>
            </a:r>
          </a:p>
        </p:txBody>
      </p:sp>
      <p:pic>
        <p:nvPicPr>
          <p:cNvPr id="9" name="Picture 2" descr="C:\Users\Administrator\Desktop\PH9 알칼리환원수기 사진.jpg"/>
          <p:cNvPicPr>
            <a:picLocks noChangeArrowheads="1"/>
          </p:cNvPicPr>
          <p:nvPr/>
        </p:nvPicPr>
        <p:blipFill>
          <a:blip r:embed="rId2" cstate="print"/>
          <a:srcRect/>
          <a:stretch>
            <a:fillRect/>
          </a:stretch>
        </p:blipFill>
        <p:spPr bwMode="auto">
          <a:xfrm>
            <a:off x="1198038" y="908720"/>
            <a:ext cx="3323077" cy="3780000"/>
          </a:xfrm>
          <a:prstGeom prst="rect">
            <a:avLst/>
          </a:prstGeom>
          <a:noFill/>
          <a:ln w="9525">
            <a:solidFill>
              <a:srgbClr val="3333CC"/>
            </a:solidFill>
            <a:miter lim="800000"/>
            <a:headEnd/>
            <a:tailEnd/>
          </a:ln>
        </p:spPr>
      </p:pic>
      <p:pic>
        <p:nvPicPr>
          <p:cNvPr id="10" name="Picture 2" descr="C:\Users\Administrator\Desktop\PH9 글로벌 알칼리환원수기 사진.jpg"/>
          <p:cNvPicPr>
            <a:picLocks noChangeArrowheads="1"/>
          </p:cNvPicPr>
          <p:nvPr/>
        </p:nvPicPr>
        <p:blipFill>
          <a:blip r:embed="rId3" cstate="print"/>
          <a:srcRect/>
          <a:stretch>
            <a:fillRect/>
          </a:stretch>
        </p:blipFill>
        <p:spPr bwMode="auto">
          <a:xfrm>
            <a:off x="4860032" y="908720"/>
            <a:ext cx="3323077" cy="3780000"/>
          </a:xfrm>
          <a:prstGeom prst="rect">
            <a:avLst/>
          </a:prstGeom>
          <a:noFill/>
          <a:ln w="9525">
            <a:solidFill>
              <a:srgbClr val="3333CC"/>
            </a:solidFill>
            <a:miter lim="800000"/>
            <a:headEnd/>
            <a:tailEnd/>
          </a:ln>
        </p:spPr>
      </p:pic>
      <p:sp>
        <p:nvSpPr>
          <p:cNvPr id="11" name="직사각형 6"/>
          <p:cNvSpPr>
            <a:spLocks noChangeArrowheads="1"/>
          </p:cNvSpPr>
          <p:nvPr/>
        </p:nvSpPr>
        <p:spPr bwMode="auto">
          <a:xfrm>
            <a:off x="1187624" y="4686696"/>
            <a:ext cx="3312368" cy="323165"/>
          </a:xfrm>
          <a:prstGeom prst="rect">
            <a:avLst/>
          </a:prstGeom>
          <a:noFill/>
          <a:ln w="9525">
            <a:noFill/>
            <a:miter lim="800000"/>
            <a:headEnd/>
            <a:tailEnd/>
          </a:ln>
        </p:spPr>
        <p:txBody>
          <a:bodyPr wrap="square">
            <a:spAutoFit/>
          </a:bodyPr>
          <a:lstStyle/>
          <a:p>
            <a:pPr algn="ctr"/>
            <a:r>
              <a:rPr lang="en-US" altLang="ko-KR" sz="1500" b="1" dirty="0" smtClean="0">
                <a:solidFill>
                  <a:srgbClr val="3333CC"/>
                </a:solidFill>
                <a:latin typeface="맑은 고딕" pitchFamily="50" charset="-127"/>
                <a:ea typeface="맑은 고딕" pitchFamily="50" charset="-127"/>
              </a:rPr>
              <a:t>PH9 GENERATOR</a:t>
            </a:r>
            <a:endParaRPr lang="ko-KR" altLang="en-US" sz="1500" b="1" dirty="0">
              <a:solidFill>
                <a:srgbClr val="3333CC"/>
              </a:solidFill>
              <a:latin typeface="맑은 고딕" pitchFamily="50" charset="-127"/>
              <a:ea typeface="맑은 고딕" pitchFamily="50" charset="-127"/>
            </a:endParaRPr>
          </a:p>
        </p:txBody>
      </p:sp>
      <p:sp>
        <p:nvSpPr>
          <p:cNvPr id="12" name="직사각형 6"/>
          <p:cNvSpPr>
            <a:spLocks noChangeArrowheads="1"/>
          </p:cNvSpPr>
          <p:nvPr/>
        </p:nvSpPr>
        <p:spPr bwMode="auto">
          <a:xfrm>
            <a:off x="4860032" y="4690011"/>
            <a:ext cx="3312368" cy="323165"/>
          </a:xfrm>
          <a:prstGeom prst="rect">
            <a:avLst/>
          </a:prstGeom>
          <a:noFill/>
          <a:ln w="9525">
            <a:noFill/>
            <a:miter lim="800000"/>
            <a:headEnd/>
            <a:tailEnd/>
          </a:ln>
        </p:spPr>
        <p:txBody>
          <a:bodyPr wrap="square">
            <a:spAutoFit/>
          </a:bodyPr>
          <a:lstStyle/>
          <a:p>
            <a:pPr algn="ctr"/>
            <a:r>
              <a:rPr lang="en-US" altLang="ko-KR" sz="1500" b="1" dirty="0" smtClean="0">
                <a:solidFill>
                  <a:srgbClr val="3333CC"/>
                </a:solidFill>
                <a:latin typeface="맑은 고딕" pitchFamily="50" charset="-127"/>
                <a:ea typeface="맑은 고딕" pitchFamily="50" charset="-127"/>
              </a:rPr>
              <a:t>PH9 GLOBAL GENERATOR</a:t>
            </a:r>
            <a:endParaRPr lang="ko-KR" altLang="en-US" sz="1500" b="1" dirty="0">
              <a:solidFill>
                <a:srgbClr val="3333CC"/>
              </a:solidFill>
              <a:latin typeface="맑은 고딕" pitchFamily="50" charset="-127"/>
              <a:ea typeface="맑은 고딕" pitchFamily="50" charset="-127"/>
            </a:endParaRPr>
          </a:p>
        </p:txBody>
      </p:sp>
      <p:sp>
        <p:nvSpPr>
          <p:cNvPr id="13" name="슬라이드 번호 개체 틀 1"/>
          <p:cNvSpPr txBox="1">
            <a:spLocks/>
          </p:cNvSpPr>
          <p:nvPr/>
        </p:nvSpPr>
        <p:spPr>
          <a:xfrm>
            <a:off x="6553200" y="6414280"/>
            <a:ext cx="2133600" cy="365125"/>
          </a:xfrm>
          <a:prstGeom prst="rect">
            <a:avLst/>
          </a:prstGeo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93A8CEBE-05A3-4504-93B1-432A6171E6AE}" type="slidenum">
              <a:rPr kumimoji="0" lang="ko-KR" altLang="en-US" sz="1200" b="0" i="0" u="none" strike="noStrike" kern="1200" cap="none" spc="0" normalizeH="0" baseline="0" noProof="0" smtClean="0">
                <a:ln>
                  <a:noFill/>
                </a:ln>
                <a:solidFill>
                  <a:schemeClr val="bg1">
                    <a:lumMod val="50000"/>
                  </a:schemeClr>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2</a:t>
            </a:fld>
            <a:endParaRPr kumimoji="0" lang="ko-KR" altLang="en-US" sz="12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15" name="직사각형 14"/>
          <p:cNvSpPr/>
          <p:nvPr/>
        </p:nvSpPr>
        <p:spPr>
          <a:xfrm>
            <a:off x="1916416" y="303039"/>
            <a:ext cx="5293309" cy="461665"/>
          </a:xfrm>
          <a:prstGeom prst="rect">
            <a:avLst/>
          </a:prstGeom>
          <a:solidFill>
            <a:schemeClr val="accent1">
              <a:lumMod val="75000"/>
              <a:alpha val="36000"/>
            </a:schemeClr>
          </a:solidFill>
        </p:spPr>
        <p:style>
          <a:lnRef idx="0">
            <a:schemeClr val="accent5"/>
          </a:lnRef>
          <a:fillRef idx="3">
            <a:schemeClr val="accent5"/>
          </a:fillRef>
          <a:effectRef idx="3">
            <a:schemeClr val="accent5"/>
          </a:effectRef>
          <a:fontRef idx="minor">
            <a:schemeClr val="lt1"/>
          </a:fontRef>
        </p:style>
        <p:txBody>
          <a:bodyPr wrap="none">
            <a:spAutoFit/>
          </a:bodyPr>
          <a:lstStyle/>
          <a:p>
            <a:pPr algn="ctr"/>
            <a:r>
              <a:rPr lang="en-US" altLang="ko-KR" sz="2400" b="1" dirty="0" smtClean="0">
                <a:solidFill>
                  <a:schemeClr val="bg1"/>
                </a:solidFill>
                <a:latin typeface="Arial Black" pitchFamily="34" charset="0"/>
                <a:ea typeface="FangSong" pitchFamily="49" charset="-122"/>
              </a:rPr>
              <a:t>Portable Alkaline Water Bottle</a:t>
            </a:r>
            <a:endParaRPr lang="ko-KR" altLang="en-US" sz="2400" b="1" dirty="0">
              <a:solidFill>
                <a:schemeClr val="bg1"/>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D38AB3B4-C8BB-4DF5-93D7-A80174C6405A}" type="slidenum">
              <a:rPr lang="ko-KR" altLang="en-US" smtClean="0"/>
              <a:pPr/>
              <a:t>3</a:t>
            </a:fld>
            <a:endParaRPr lang="ko-KR" altLang="en-US"/>
          </a:p>
        </p:txBody>
      </p:sp>
      <p:pic>
        <p:nvPicPr>
          <p:cNvPr id="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628378"/>
            <a:ext cx="2675858" cy="2505962"/>
          </a:xfrm>
          <a:prstGeom prst="rect">
            <a:avLst/>
          </a:prstGeom>
          <a:noFill/>
          <a:ln>
            <a:solidFill>
              <a:schemeClr val="tx2">
                <a:lumMod val="40000"/>
                <a:lumOff val="60000"/>
              </a:schemeClr>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827584" y="4291979"/>
            <a:ext cx="2736304" cy="307777"/>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r>
              <a:rPr lang="en-US" altLang="ko-KR" sz="1400" b="1" dirty="0" smtClean="0">
                <a:solidFill>
                  <a:srgbClr val="FF0000"/>
                </a:solidFill>
              </a:rPr>
              <a:t>★ </a:t>
            </a:r>
            <a:r>
              <a:rPr lang="en-US" altLang="ko-KR" sz="1400" b="1" dirty="0" smtClean="0"/>
              <a:t>USFDA Registered Product</a:t>
            </a:r>
          </a:p>
        </p:txBody>
      </p:sp>
      <p:sp>
        <p:nvSpPr>
          <p:cNvPr id="21" name="TextBox 20"/>
          <p:cNvSpPr txBox="1"/>
          <p:nvPr/>
        </p:nvSpPr>
        <p:spPr>
          <a:xfrm>
            <a:off x="827584" y="4652019"/>
            <a:ext cx="5184576" cy="307777"/>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r>
              <a:rPr lang="en-US" altLang="ko-KR" sz="1400" b="1" dirty="0" smtClean="0">
                <a:solidFill>
                  <a:srgbClr val="FF0000"/>
                </a:solidFill>
              </a:rPr>
              <a:t>★ </a:t>
            </a:r>
            <a:r>
              <a:rPr lang="en-US" altLang="ko-KR" sz="1400" b="1" dirty="0" smtClean="0"/>
              <a:t>Approved as a Medical Device in the Republic of Korea</a:t>
            </a:r>
            <a:endParaRPr lang="ko-KR" altLang="en-US" sz="1400" b="1" dirty="0"/>
          </a:p>
        </p:txBody>
      </p:sp>
      <p:pic>
        <p:nvPicPr>
          <p:cNvPr id="2050" name="Picture 2" descr="C:\Users\user\Desktop\PH9 Asia\IMAGES\FDA Registered LOGO.jpg"/>
          <p:cNvPicPr>
            <a:picLocks noChangeAspect="1" noChangeArrowheads="1"/>
          </p:cNvPicPr>
          <p:nvPr/>
        </p:nvPicPr>
        <p:blipFill>
          <a:blip r:embed="rId3" cstate="print"/>
          <a:srcRect/>
          <a:stretch>
            <a:fillRect/>
          </a:stretch>
        </p:blipFill>
        <p:spPr bwMode="auto">
          <a:xfrm>
            <a:off x="827584" y="5058494"/>
            <a:ext cx="1796769" cy="1106810"/>
          </a:xfrm>
          <a:prstGeom prst="rect">
            <a:avLst/>
          </a:prstGeom>
          <a:noFill/>
          <a:ln>
            <a:solidFill>
              <a:schemeClr val="tx2">
                <a:lumMod val="40000"/>
                <a:lumOff val="60000"/>
              </a:schemeClr>
            </a:solidFill>
          </a:ln>
        </p:spPr>
      </p:pic>
      <p:sp>
        <p:nvSpPr>
          <p:cNvPr id="23" name="TextBox 22"/>
          <p:cNvSpPr txBox="1"/>
          <p:nvPr/>
        </p:nvSpPr>
        <p:spPr>
          <a:xfrm>
            <a:off x="1331640" y="786190"/>
            <a:ext cx="7632848" cy="338554"/>
          </a:xfrm>
          <a:prstGeom prst="rect">
            <a:avLst/>
          </a:prstGeom>
          <a:solidFill>
            <a:schemeClr val="accent1">
              <a:lumMod val="20000"/>
              <a:lumOff val="80000"/>
              <a:alpha val="71000"/>
            </a:schemeClr>
          </a:solidFill>
          <a:ln w="38100">
            <a:solidFill>
              <a:schemeClr val="tx2"/>
            </a:solidFill>
          </a:ln>
        </p:spPr>
        <p:txBody>
          <a:bodyPr wrap="square" rtlCol="0">
            <a:spAutoFit/>
          </a:bodyPr>
          <a:lstStyle/>
          <a:p>
            <a:pPr algn="ctr"/>
            <a:r>
              <a:rPr lang="en-US" altLang="ko-KR" sz="1600" b="1" dirty="0" smtClean="0"/>
              <a:t>Effective on diet, overall body constitution and increased physical strength.</a:t>
            </a:r>
            <a:endParaRPr lang="ko-KR" altLang="en-US" sz="1600" b="1" dirty="0"/>
          </a:p>
        </p:txBody>
      </p:sp>
      <p:sp>
        <p:nvSpPr>
          <p:cNvPr id="24" name="TextBox 23"/>
          <p:cNvSpPr txBox="1"/>
          <p:nvPr/>
        </p:nvSpPr>
        <p:spPr>
          <a:xfrm>
            <a:off x="3851920" y="1628800"/>
            <a:ext cx="5112568" cy="369332"/>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pPr algn="ctr"/>
            <a:r>
              <a:rPr lang="en-US" altLang="ko-KR" b="1" dirty="0" smtClean="0"/>
              <a:t>4 Gastrointestinal Improvements &amp; Effects</a:t>
            </a:r>
            <a:endParaRPr lang="ko-KR" altLang="en-US" b="1" dirty="0"/>
          </a:p>
        </p:txBody>
      </p:sp>
      <p:sp>
        <p:nvSpPr>
          <p:cNvPr id="25" name="TextBox 24"/>
          <p:cNvSpPr txBox="1"/>
          <p:nvPr/>
        </p:nvSpPr>
        <p:spPr>
          <a:xfrm>
            <a:off x="3851920" y="1988840"/>
            <a:ext cx="5112568" cy="276999"/>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pPr algn="ctr"/>
            <a:r>
              <a:rPr lang="en-US" altLang="ko-KR" sz="1200" b="1" dirty="0" smtClean="0"/>
              <a:t>Chronic Diarrhea</a:t>
            </a:r>
            <a:endParaRPr lang="ko-KR" altLang="en-US" sz="1200" b="1" dirty="0"/>
          </a:p>
        </p:txBody>
      </p:sp>
      <p:sp>
        <p:nvSpPr>
          <p:cNvPr id="26" name="TextBox 25"/>
          <p:cNvSpPr txBox="1"/>
          <p:nvPr/>
        </p:nvSpPr>
        <p:spPr>
          <a:xfrm>
            <a:off x="3851920" y="2276872"/>
            <a:ext cx="5112568" cy="276999"/>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pPr algn="ctr"/>
            <a:r>
              <a:rPr lang="en-US" altLang="ko-KR" sz="1200" b="1" dirty="0" smtClean="0"/>
              <a:t>Indigestion</a:t>
            </a:r>
            <a:endParaRPr lang="ko-KR" altLang="en-US" sz="1200" b="1" dirty="0"/>
          </a:p>
        </p:txBody>
      </p:sp>
      <p:sp>
        <p:nvSpPr>
          <p:cNvPr id="27" name="TextBox 26"/>
          <p:cNvSpPr txBox="1"/>
          <p:nvPr/>
        </p:nvSpPr>
        <p:spPr>
          <a:xfrm>
            <a:off x="3851920" y="2843411"/>
            <a:ext cx="5112568" cy="276999"/>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pPr algn="ctr"/>
            <a:r>
              <a:rPr lang="en-US" altLang="ko-KR" sz="1200" b="1" dirty="0" smtClean="0"/>
              <a:t>Improvement of Abnormal Gastrointestinal Fermentation</a:t>
            </a:r>
            <a:endParaRPr lang="ko-KR" altLang="en-US" sz="1200" b="1" dirty="0"/>
          </a:p>
        </p:txBody>
      </p:sp>
      <p:sp>
        <p:nvSpPr>
          <p:cNvPr id="28" name="TextBox 27"/>
          <p:cNvSpPr txBox="1"/>
          <p:nvPr/>
        </p:nvSpPr>
        <p:spPr>
          <a:xfrm>
            <a:off x="3851920" y="2564904"/>
            <a:ext cx="5112568" cy="276999"/>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pPr algn="ctr"/>
            <a:r>
              <a:rPr lang="en-US" altLang="ko-KR" sz="1200" b="1" dirty="0" smtClean="0"/>
              <a:t>Hyper Acidic Stomach</a:t>
            </a:r>
            <a:endParaRPr lang="ko-KR" altLang="en-US" sz="1200" b="1" dirty="0"/>
          </a:p>
        </p:txBody>
      </p:sp>
      <p:pic>
        <p:nvPicPr>
          <p:cNvPr id="1026" name="Picture 2" descr="C:\Users\user\Desktop\MFDS Logo.gif"/>
          <p:cNvPicPr>
            <a:picLocks noChangeAspect="1" noChangeArrowheads="1"/>
          </p:cNvPicPr>
          <p:nvPr/>
        </p:nvPicPr>
        <p:blipFill>
          <a:blip r:embed="rId4" cstate="print"/>
          <a:srcRect/>
          <a:stretch>
            <a:fillRect/>
          </a:stretch>
        </p:blipFill>
        <p:spPr bwMode="auto">
          <a:xfrm>
            <a:off x="2762275" y="5066134"/>
            <a:ext cx="3033861" cy="895905"/>
          </a:xfrm>
          <a:prstGeom prst="rect">
            <a:avLst/>
          </a:prstGeom>
          <a:noFill/>
          <a:ln>
            <a:solidFill>
              <a:schemeClr val="accent1"/>
            </a:solidFill>
          </a:ln>
        </p:spPr>
      </p:pic>
      <p:pic>
        <p:nvPicPr>
          <p:cNvPr id="14" name="Picture 3" descr="C:\Users\에이온코리아\Desktop\에이온코리아\PH9알칼리환원수기 모델사진3.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72200" y="3356992"/>
            <a:ext cx="2016224" cy="3019618"/>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D38AB3B4-C8BB-4DF5-93D7-A80174C6405A}" type="slidenum">
              <a:rPr lang="ko-KR" altLang="en-US" smtClean="0"/>
              <a:pPr/>
              <a:t>4</a:t>
            </a:fld>
            <a:endParaRPr lang="ko-KR" altLang="en-US"/>
          </a:p>
        </p:txBody>
      </p:sp>
      <p:sp>
        <p:nvSpPr>
          <p:cNvPr id="3" name="TextBox 2"/>
          <p:cNvSpPr txBox="1"/>
          <p:nvPr/>
        </p:nvSpPr>
        <p:spPr>
          <a:xfrm>
            <a:off x="827584" y="1196752"/>
            <a:ext cx="7632848" cy="1785104"/>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r>
              <a:rPr lang="en-US" altLang="ko-KR" sz="1000" dirty="0" smtClean="0"/>
              <a:t>The PH9 Generator is an alkaline water bottle made with the GC-58 Alkaline Compound which has high stiffness, impact resistance, chemical resistance, strain immunity traits and low thermal sealing strength.  (The product will not deform even when water at 100 degrees Celsius is put into the bottle)</a:t>
            </a:r>
            <a:endParaRPr lang="ko-KR" altLang="en-US" sz="1000" dirty="0" smtClean="0"/>
          </a:p>
          <a:p>
            <a:endParaRPr lang="en-US" altLang="ko-KR" sz="1000" dirty="0" smtClean="0">
              <a:ea typeface="+mj-ea"/>
            </a:endParaRPr>
          </a:p>
          <a:p>
            <a:r>
              <a:rPr lang="en-US" altLang="ko-KR" sz="1000" dirty="0" smtClean="0"/>
              <a:t>Inside the alkaline water bottle, there are no additional filters, sticks, or devices that react with the water placed inside to alkalize it.  All of the alkalizing materials are in the actual makeup of the bottle itself. (Patent Number: 10-1393158)</a:t>
            </a:r>
            <a:endParaRPr lang="ko-KR" altLang="en-US" sz="1000" dirty="0" smtClean="0"/>
          </a:p>
          <a:p>
            <a:endParaRPr lang="en-US" altLang="ko-KR" sz="1000" dirty="0" smtClean="0">
              <a:ea typeface="+mj-ea"/>
            </a:endParaRPr>
          </a:p>
          <a:p>
            <a:r>
              <a:rPr lang="en-US" altLang="ko-KR" sz="1000" dirty="0" smtClean="0"/>
              <a:t>The product utilizes the patented GC-58 Alkaline Compound within the material of the bottle which in turn reacts with the water placed inside the bottle.  This gives the PH9 Generator the ability to alkalize water, and also maintain freshness of other drinkable liquids placed inside, without the use of additional filters or devices.  Also, this makes it very convenient for the user to clean and rinse the bottle.  There are many convenient features of the PH9 Generator to the everyday user for everyday use.</a:t>
            </a:r>
            <a:endParaRPr lang="en-US" altLang="ko-KR" sz="1000" dirty="0" smtClean="0">
              <a:ea typeface="+mj-ea"/>
            </a:endParaRPr>
          </a:p>
        </p:txBody>
      </p:sp>
      <p:sp>
        <p:nvSpPr>
          <p:cNvPr id="4" name="TextBox 3"/>
          <p:cNvSpPr txBox="1"/>
          <p:nvPr/>
        </p:nvSpPr>
        <p:spPr>
          <a:xfrm>
            <a:off x="1403648" y="692696"/>
            <a:ext cx="6624736" cy="338554"/>
          </a:xfrm>
          <a:prstGeom prst="rect">
            <a:avLst/>
          </a:prstGeom>
          <a:solidFill>
            <a:schemeClr val="accent1">
              <a:lumMod val="20000"/>
              <a:lumOff val="80000"/>
              <a:alpha val="71000"/>
            </a:schemeClr>
          </a:solidFill>
          <a:ln w="38100">
            <a:solidFill>
              <a:schemeClr val="tx2"/>
            </a:solidFill>
          </a:ln>
        </p:spPr>
        <p:txBody>
          <a:bodyPr wrap="square" rtlCol="0">
            <a:spAutoFit/>
          </a:bodyPr>
          <a:lstStyle/>
          <a:p>
            <a:pPr algn="ctr"/>
            <a:r>
              <a:rPr lang="en-US" altLang="ko-KR" sz="1600" b="1" dirty="0" smtClean="0"/>
              <a:t>Benefits of the Portable Alkaline Water Bottle: PH9 Generator</a:t>
            </a:r>
            <a:endParaRPr lang="ko-KR" altLang="en-US" sz="1600" b="1" dirty="0"/>
          </a:p>
        </p:txBody>
      </p:sp>
      <p:sp>
        <p:nvSpPr>
          <p:cNvPr id="11" name="TextBox 10"/>
          <p:cNvSpPr txBox="1"/>
          <p:nvPr/>
        </p:nvSpPr>
        <p:spPr>
          <a:xfrm>
            <a:off x="539552" y="6021288"/>
            <a:ext cx="8188090" cy="307777"/>
          </a:xfrm>
          <a:prstGeom prst="rect">
            <a:avLst/>
          </a:prstGeom>
          <a:solidFill>
            <a:schemeClr val="tx2"/>
          </a:solidFill>
          <a:ln>
            <a:solidFill>
              <a:schemeClr val="tx2"/>
            </a:solidFill>
          </a:ln>
        </p:spPr>
        <p:txBody>
          <a:bodyPr wrap="square" rtlCol="0">
            <a:spAutoFit/>
          </a:bodyPr>
          <a:lstStyle/>
          <a:p>
            <a:pPr algn="ctr"/>
            <a:r>
              <a:rPr lang="en-US" altLang="ko-KR" sz="1400" b="1" dirty="0" smtClean="0">
                <a:solidFill>
                  <a:schemeClr val="bg1"/>
                </a:solidFill>
              </a:rPr>
              <a:t>Benefits and Aid: Indigestion, Excessive Stomach Acid, Constipation, and Hangovers.</a:t>
            </a:r>
            <a:endParaRPr lang="ko-KR" altLang="en-US" sz="1400" b="1" dirty="0">
              <a:solidFill>
                <a:schemeClr val="bg1"/>
              </a:solidFill>
            </a:endParaRPr>
          </a:p>
        </p:txBody>
      </p:sp>
      <p:pic>
        <p:nvPicPr>
          <p:cNvPr id="13" name="Picture 2" descr="C:\Users\에이온코리아\Desktop\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07904" y="3100129"/>
            <a:ext cx="1944216" cy="1120959"/>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1403648" y="4356393"/>
            <a:ext cx="6624736" cy="584775"/>
          </a:xfrm>
          <a:prstGeom prst="rect">
            <a:avLst/>
          </a:prstGeom>
          <a:solidFill>
            <a:schemeClr val="accent1">
              <a:lumMod val="20000"/>
              <a:lumOff val="80000"/>
              <a:alpha val="71000"/>
            </a:schemeClr>
          </a:solidFill>
          <a:ln w="38100">
            <a:solidFill>
              <a:schemeClr val="tx2"/>
            </a:solidFill>
          </a:ln>
        </p:spPr>
        <p:txBody>
          <a:bodyPr wrap="square" rtlCol="0">
            <a:spAutoFit/>
          </a:bodyPr>
          <a:lstStyle/>
          <a:p>
            <a:pPr algn="ctr"/>
            <a:r>
              <a:rPr lang="en-US" altLang="ko-KR" sz="1600" b="1" dirty="0" smtClean="0"/>
              <a:t>Alkaline Water Generator! What makes it so good?</a:t>
            </a:r>
          </a:p>
          <a:p>
            <a:pPr algn="ctr"/>
            <a:r>
              <a:rPr lang="en-US" altLang="ko-KR" sz="1600" b="1" dirty="0" smtClean="0">
                <a:solidFill>
                  <a:srgbClr val="00B0F0"/>
                </a:solidFill>
              </a:rPr>
              <a:t>Functionality and Effectiveness of Alkaline Water</a:t>
            </a:r>
          </a:p>
        </p:txBody>
      </p:sp>
      <p:sp>
        <p:nvSpPr>
          <p:cNvPr id="17" name="TextBox 16"/>
          <p:cNvSpPr txBox="1"/>
          <p:nvPr/>
        </p:nvSpPr>
        <p:spPr>
          <a:xfrm>
            <a:off x="827584" y="5087506"/>
            <a:ext cx="7632848" cy="861774"/>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r>
              <a:rPr lang="en-US" altLang="ko-KR" sz="1000" dirty="0" smtClean="0"/>
              <a:t>- Removes free oxygen radicals and protects the DNA within cells.</a:t>
            </a:r>
          </a:p>
          <a:p>
            <a:pPr>
              <a:buFontTx/>
              <a:buChar char="-"/>
            </a:pPr>
            <a:r>
              <a:rPr lang="en-US" altLang="ko-KR" sz="1000" dirty="0" smtClean="0"/>
              <a:t> Removes cholesterol</a:t>
            </a:r>
          </a:p>
          <a:p>
            <a:pPr>
              <a:buFontTx/>
              <a:buChar char="-"/>
            </a:pPr>
            <a:r>
              <a:rPr lang="en-US" altLang="ko-KR" sz="1000" dirty="0" smtClean="0"/>
              <a:t> Disinfects for prevention of skin disease</a:t>
            </a:r>
          </a:p>
          <a:p>
            <a:pPr>
              <a:buFontTx/>
              <a:buChar char="-"/>
            </a:pPr>
            <a:r>
              <a:rPr lang="en-US" altLang="ko-KR" sz="1000" dirty="0" smtClean="0"/>
              <a:t> Helps with chronic diarrhea, indigestion, hyper acidic stomach, and abnormal gastrointestinal fermentation</a:t>
            </a:r>
          </a:p>
          <a:p>
            <a:pPr>
              <a:buFontTx/>
              <a:buChar char="-"/>
            </a:pPr>
            <a:r>
              <a:rPr lang="en-US" altLang="ko-KR" sz="1000" dirty="0" smtClean="0"/>
              <a:t> Helps with post workout recovery because the smaller water clusters absorb more readily into the body.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D38AB3B4-C8BB-4DF5-93D7-A80174C6405A}" type="slidenum">
              <a:rPr lang="ko-KR" altLang="en-US" smtClean="0"/>
              <a:pPr/>
              <a:t>5</a:t>
            </a:fld>
            <a:endParaRPr lang="ko-KR" altLang="en-US"/>
          </a:p>
        </p:txBody>
      </p:sp>
      <p:sp>
        <p:nvSpPr>
          <p:cNvPr id="4" name="TextBox 3"/>
          <p:cNvSpPr txBox="1"/>
          <p:nvPr/>
        </p:nvSpPr>
        <p:spPr>
          <a:xfrm>
            <a:off x="2483768" y="332656"/>
            <a:ext cx="4248472" cy="707886"/>
          </a:xfrm>
          <a:prstGeom prst="rect">
            <a:avLst/>
          </a:prstGeom>
          <a:solidFill>
            <a:schemeClr val="bg1"/>
          </a:solidFill>
          <a:ln>
            <a:solidFill>
              <a:schemeClr val="tx2">
                <a:lumMod val="40000"/>
                <a:lumOff val="60000"/>
              </a:schemeClr>
            </a:solidFill>
          </a:ln>
        </p:spPr>
        <p:txBody>
          <a:bodyPr wrap="square" rtlCol="0">
            <a:spAutoFit/>
          </a:bodyPr>
          <a:lstStyle/>
          <a:p>
            <a:pPr algn="ctr"/>
            <a:r>
              <a:rPr lang="en-US" altLang="ko-KR" sz="4000" b="1" dirty="0" smtClean="0">
                <a:solidFill>
                  <a:srgbClr val="3259A6"/>
                </a:solidFill>
                <a:latin typeface="Arial Black" pitchFamily="34" charset="0"/>
              </a:rPr>
              <a:t>Miracle Water! </a:t>
            </a:r>
            <a:endParaRPr lang="ko-KR" altLang="ko-KR" sz="4000" dirty="0">
              <a:solidFill>
                <a:srgbClr val="3259A6"/>
              </a:solidFill>
              <a:latin typeface="Arial Black" pitchFamily="34" charset="0"/>
            </a:endParaRPr>
          </a:p>
        </p:txBody>
      </p:sp>
      <p:sp>
        <p:nvSpPr>
          <p:cNvPr id="6" name="타원 5"/>
          <p:cNvSpPr/>
          <p:nvPr/>
        </p:nvSpPr>
        <p:spPr>
          <a:xfrm>
            <a:off x="6660232" y="4653136"/>
            <a:ext cx="360040" cy="3600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6372200" y="4149080"/>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타원 7"/>
          <p:cNvSpPr/>
          <p:nvPr/>
        </p:nvSpPr>
        <p:spPr>
          <a:xfrm rot="11398667">
            <a:off x="7336772" y="4696675"/>
            <a:ext cx="360040" cy="3600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타원 9"/>
          <p:cNvSpPr/>
          <p:nvPr/>
        </p:nvSpPr>
        <p:spPr>
          <a:xfrm rot="11398667">
            <a:off x="7783891" y="4897629"/>
            <a:ext cx="360040" cy="3600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타원 10"/>
          <p:cNvSpPr/>
          <p:nvPr/>
        </p:nvSpPr>
        <p:spPr>
          <a:xfrm rot="11398667">
            <a:off x="7835135" y="4963943"/>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p:cNvSpPr/>
          <p:nvPr/>
        </p:nvSpPr>
        <p:spPr>
          <a:xfrm rot="11398667">
            <a:off x="7887240" y="5097315"/>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p:cNvSpPr/>
          <p:nvPr/>
        </p:nvSpPr>
        <p:spPr>
          <a:xfrm rot="5998667">
            <a:off x="7887240" y="5097315"/>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p:cNvSpPr/>
          <p:nvPr/>
        </p:nvSpPr>
        <p:spPr>
          <a:xfrm>
            <a:off x="7596336" y="3717032"/>
            <a:ext cx="360040" cy="3600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타원 14"/>
          <p:cNvSpPr/>
          <p:nvPr/>
        </p:nvSpPr>
        <p:spPr>
          <a:xfrm>
            <a:off x="7596336" y="3717032"/>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p:cNvSpPr/>
          <p:nvPr/>
        </p:nvSpPr>
        <p:spPr>
          <a:xfrm>
            <a:off x="7691204" y="3838188"/>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p:cNvSpPr/>
          <p:nvPr/>
        </p:nvSpPr>
        <p:spPr>
          <a:xfrm rot="16200000">
            <a:off x="7691204" y="3838188"/>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타원 17"/>
          <p:cNvSpPr/>
          <p:nvPr/>
        </p:nvSpPr>
        <p:spPr>
          <a:xfrm rot="11398667">
            <a:off x="6256653" y="4969637"/>
            <a:ext cx="360040" cy="3600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타원 18"/>
          <p:cNvSpPr/>
          <p:nvPr/>
        </p:nvSpPr>
        <p:spPr>
          <a:xfrm rot="11398667">
            <a:off x="6322968" y="4963943"/>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p:cNvSpPr/>
          <p:nvPr/>
        </p:nvSpPr>
        <p:spPr>
          <a:xfrm rot="11398667">
            <a:off x="6441336" y="4278853"/>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직사각형 20"/>
          <p:cNvSpPr/>
          <p:nvPr/>
        </p:nvSpPr>
        <p:spPr>
          <a:xfrm rot="5998667">
            <a:off x="6441336" y="4278853"/>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p:cNvSpPr/>
          <p:nvPr/>
        </p:nvSpPr>
        <p:spPr>
          <a:xfrm>
            <a:off x="6732240" y="4774293"/>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p:cNvSpPr/>
          <p:nvPr/>
        </p:nvSpPr>
        <p:spPr>
          <a:xfrm rot="16200000">
            <a:off x="6732240" y="4774293"/>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직사각형 23"/>
          <p:cNvSpPr/>
          <p:nvPr/>
        </p:nvSpPr>
        <p:spPr>
          <a:xfrm rot="11398667">
            <a:off x="7455192" y="4849173"/>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p:cNvSpPr/>
          <p:nvPr/>
        </p:nvSpPr>
        <p:spPr>
          <a:xfrm rot="5998667">
            <a:off x="7455192" y="4849173"/>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직사각형 25"/>
          <p:cNvSpPr/>
          <p:nvPr/>
        </p:nvSpPr>
        <p:spPr>
          <a:xfrm rot="11398667">
            <a:off x="6375072" y="5137205"/>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직사각형 26"/>
          <p:cNvSpPr/>
          <p:nvPr/>
        </p:nvSpPr>
        <p:spPr>
          <a:xfrm rot="5998667">
            <a:off x="6375072" y="5137205"/>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8" name="그림 27" descr="alkali soul i.jpg"/>
          <p:cNvPicPr>
            <a:picLocks noChangeAspect="1"/>
          </p:cNvPicPr>
          <p:nvPr/>
        </p:nvPicPr>
        <p:blipFill>
          <a:blip r:embed="rId2" cstate="print"/>
          <a:stretch>
            <a:fillRect/>
          </a:stretch>
        </p:blipFill>
        <p:spPr>
          <a:xfrm>
            <a:off x="1619672" y="1639371"/>
            <a:ext cx="5551712" cy="1933645"/>
          </a:xfrm>
          <a:prstGeom prst="rect">
            <a:avLst/>
          </a:prstGeom>
        </p:spPr>
      </p:pic>
      <p:sp>
        <p:nvSpPr>
          <p:cNvPr id="29" name="TextBox 28"/>
          <p:cNvSpPr txBox="1"/>
          <p:nvPr/>
        </p:nvSpPr>
        <p:spPr>
          <a:xfrm>
            <a:off x="1770784" y="3212976"/>
            <a:ext cx="1080120" cy="24622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ko-KR" sz="1000" dirty="0" smtClean="0"/>
              <a:t>Diet</a:t>
            </a:r>
            <a:endParaRPr lang="ko-KR" altLang="en-US" sz="1000" dirty="0"/>
          </a:p>
        </p:txBody>
      </p:sp>
      <p:sp>
        <p:nvSpPr>
          <p:cNvPr id="30" name="TextBox 29"/>
          <p:cNvSpPr txBox="1"/>
          <p:nvPr/>
        </p:nvSpPr>
        <p:spPr>
          <a:xfrm>
            <a:off x="5947248" y="3140968"/>
            <a:ext cx="115212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ko-KR" sz="900" dirty="0" smtClean="0"/>
              <a:t>Post-Workout Recovery</a:t>
            </a:r>
            <a:endParaRPr lang="ko-KR" altLang="en-US" sz="900" dirty="0"/>
          </a:p>
        </p:txBody>
      </p:sp>
      <p:sp>
        <p:nvSpPr>
          <p:cNvPr id="31" name="TextBox 30"/>
          <p:cNvSpPr txBox="1"/>
          <p:nvPr/>
        </p:nvSpPr>
        <p:spPr>
          <a:xfrm>
            <a:off x="4499992" y="3140968"/>
            <a:ext cx="122413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ko-KR" sz="900" dirty="0" smtClean="0"/>
              <a:t>Improved Physical Constitution</a:t>
            </a:r>
            <a:endParaRPr lang="ko-KR" altLang="en-US" sz="900" dirty="0"/>
          </a:p>
        </p:txBody>
      </p:sp>
      <p:sp>
        <p:nvSpPr>
          <p:cNvPr id="32" name="TextBox 31"/>
          <p:cNvSpPr txBox="1"/>
          <p:nvPr/>
        </p:nvSpPr>
        <p:spPr>
          <a:xfrm>
            <a:off x="3131840" y="3140968"/>
            <a:ext cx="115212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ko-KR" sz="900" dirty="0" smtClean="0"/>
              <a:t>Improved Skin Condition</a:t>
            </a:r>
            <a:endParaRPr lang="ko-KR" altLang="en-US" sz="900" dirty="0"/>
          </a:p>
        </p:txBody>
      </p:sp>
      <p:sp>
        <p:nvSpPr>
          <p:cNvPr id="35" name="TextBox 34"/>
          <p:cNvSpPr txBox="1"/>
          <p:nvPr/>
        </p:nvSpPr>
        <p:spPr>
          <a:xfrm>
            <a:off x="1259632" y="3784391"/>
            <a:ext cx="6624736" cy="2092881"/>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pPr marL="342900" indent="-342900">
              <a:buAutoNum type="arabicPeriod"/>
            </a:pPr>
            <a:r>
              <a:rPr lang="en-US" altLang="ko-KR" sz="1000" dirty="0" smtClean="0">
                <a:latin typeface="Bookman Old Style" pitchFamily="18" charset="0"/>
                <a:ea typeface="HY견고딕" pitchFamily="18" charset="-127"/>
              </a:rPr>
              <a:t>Ionized water gives plenty of energy by providing a lot of oxygen</a:t>
            </a:r>
          </a:p>
          <a:p>
            <a:pPr marL="342900" indent="-342900">
              <a:buFontTx/>
              <a:buAutoNum type="arabicPeriod"/>
            </a:pPr>
            <a:r>
              <a:rPr lang="en-US" altLang="ko-KR" sz="1000" dirty="0" smtClean="0">
                <a:latin typeface="Bookman Old Style" pitchFamily="18" charset="0"/>
                <a:ea typeface="HY견고딕" pitchFamily="18" charset="-127"/>
                <a:cs typeface="Arial" pitchFamily="34" charset="0"/>
              </a:rPr>
              <a:t>Balances our body’s acidic state caused by various factors such as diet</a:t>
            </a:r>
            <a:endParaRPr lang="en-US" altLang="ko-KR" sz="1000" dirty="0" smtClean="0">
              <a:latin typeface="Bookman Old Style" pitchFamily="18" charset="0"/>
              <a:ea typeface="HY견고딕" pitchFamily="18" charset="-127"/>
            </a:endParaRPr>
          </a:p>
          <a:p>
            <a:pPr marL="342900" indent="-342900">
              <a:buAutoNum type="arabicPeriod"/>
            </a:pPr>
            <a:r>
              <a:rPr lang="en-US" altLang="ko-KR" sz="1000" dirty="0" smtClean="0">
                <a:latin typeface="Bookman Old Style" pitchFamily="18" charset="0"/>
                <a:ea typeface="HY견고딕" pitchFamily="18" charset="-127"/>
                <a:cs typeface="Arial" pitchFamily="34" charset="0"/>
              </a:rPr>
              <a:t>Overall improvement in body constitution</a:t>
            </a:r>
          </a:p>
          <a:p>
            <a:pPr marL="342900" indent="-342900">
              <a:buFontTx/>
              <a:buAutoNum type="arabicPeriod"/>
            </a:pPr>
            <a:r>
              <a:rPr lang="en-US" altLang="ko-KR" sz="1000" dirty="0" smtClean="0">
                <a:latin typeface="Bookman Old Style" pitchFamily="18" charset="0"/>
                <a:ea typeface="HY견고딕" pitchFamily="18" charset="-127"/>
                <a:cs typeface="Arial" pitchFamily="34" charset="0"/>
              </a:rPr>
              <a:t>Anti-oxidant; eliminates free oxygen radicals by decreasing Oxidation Reduction Potential (ORP).</a:t>
            </a:r>
          </a:p>
          <a:p>
            <a:pPr marL="342900" indent="-342900">
              <a:buAutoNum type="arabicPeriod"/>
            </a:pPr>
            <a:r>
              <a:rPr lang="en-US" altLang="ko-KR" sz="1000" dirty="0" smtClean="0">
                <a:latin typeface="Bookman Old Style" pitchFamily="18" charset="0"/>
                <a:ea typeface="HY견고딕" pitchFamily="18" charset="-127"/>
                <a:cs typeface="Arial" pitchFamily="34" charset="0"/>
              </a:rPr>
              <a:t>Helps with post-workout recovery</a:t>
            </a:r>
          </a:p>
          <a:p>
            <a:pPr marL="342900" indent="-342900">
              <a:buAutoNum type="arabicPeriod"/>
            </a:pPr>
            <a:r>
              <a:rPr lang="en-US" altLang="ko-KR" sz="1000" dirty="0" smtClean="0">
                <a:latin typeface="Bookman Old Style" pitchFamily="18" charset="0"/>
                <a:ea typeface="HY견고딕" pitchFamily="18" charset="-127"/>
                <a:cs typeface="Arial" pitchFamily="34" charset="0"/>
              </a:rPr>
              <a:t>The optimum natural health solution</a:t>
            </a:r>
          </a:p>
          <a:p>
            <a:pPr marL="342900" indent="-342900">
              <a:buAutoNum type="arabicPeriod"/>
            </a:pPr>
            <a:r>
              <a:rPr lang="en-US" altLang="ko-KR" sz="1000" dirty="0" smtClean="0">
                <a:latin typeface="Bookman Old Style" pitchFamily="18" charset="0"/>
                <a:ea typeface="HY견고딕" pitchFamily="18" charset="-127"/>
              </a:rPr>
              <a:t>Has a sterilizing effect on the water</a:t>
            </a:r>
          </a:p>
          <a:p>
            <a:pPr marL="342900" indent="-342900">
              <a:buAutoNum type="arabicPeriod"/>
            </a:pPr>
            <a:r>
              <a:rPr lang="en-US" altLang="ko-KR" sz="1000" dirty="0" smtClean="0">
                <a:latin typeface="Bookman Old Style" pitchFamily="18" charset="0"/>
                <a:ea typeface="HY견고딕" pitchFamily="18" charset="-127"/>
              </a:rPr>
              <a:t>Positive effects on skin care and weight loss</a:t>
            </a:r>
          </a:p>
          <a:p>
            <a:pPr marL="342900" indent="-342900">
              <a:buFontTx/>
              <a:buAutoNum type="arabicPeriod"/>
            </a:pPr>
            <a:r>
              <a:rPr lang="en-US" altLang="ko-KR" sz="1000" dirty="0" smtClean="0">
                <a:latin typeface="Bookman Old Style" pitchFamily="18" charset="0"/>
                <a:ea typeface="HY견고딕" pitchFamily="18" charset="-127"/>
                <a:cs typeface="Arial" pitchFamily="34" charset="0"/>
              </a:rPr>
              <a:t>Helps alleviate complications associated with the </a:t>
            </a:r>
            <a:r>
              <a:rPr lang="en-US" altLang="ko-KR" sz="1000" dirty="0" err="1" smtClean="0">
                <a:latin typeface="Bookman Old Style" pitchFamily="18" charset="0"/>
                <a:ea typeface="HY견고딕" pitchFamily="18" charset="-127"/>
                <a:cs typeface="Arial" pitchFamily="34" charset="0"/>
              </a:rPr>
              <a:t>atopy</a:t>
            </a:r>
            <a:r>
              <a:rPr lang="ko-KR" altLang="en-US" sz="1000" dirty="0" smtClean="0">
                <a:latin typeface="Bookman Old Style" pitchFamily="18" charset="0"/>
                <a:ea typeface="HY견고딕" pitchFamily="18" charset="-127"/>
                <a:cs typeface="Arial" pitchFamily="34" charset="0"/>
              </a:rPr>
              <a:t> </a:t>
            </a:r>
            <a:r>
              <a:rPr lang="en-US" altLang="ko-KR" sz="1000" dirty="0" smtClean="0">
                <a:latin typeface="Bookman Old Style" pitchFamily="18" charset="0"/>
                <a:ea typeface="HY견고딕" pitchFamily="18" charset="-127"/>
                <a:cs typeface="Arial" pitchFamily="34" charset="0"/>
              </a:rPr>
              <a:t>skin condition</a:t>
            </a:r>
            <a:endParaRPr lang="en-US" altLang="ko-KR" sz="1000" dirty="0" smtClean="0">
              <a:latin typeface="Bookman Old Style" pitchFamily="18" charset="0"/>
              <a:ea typeface="HY견고딕" pitchFamily="18" charset="-127"/>
            </a:endParaRPr>
          </a:p>
          <a:p>
            <a:pPr marL="342900" indent="-342900">
              <a:buAutoNum type="arabicPeriod"/>
            </a:pPr>
            <a:r>
              <a:rPr lang="en-US" altLang="ko-KR" sz="1000" dirty="0" smtClean="0">
                <a:latin typeface="Bookman Old Style" pitchFamily="18" charset="0"/>
                <a:ea typeface="HY견고딕" pitchFamily="18" charset="-127"/>
              </a:rPr>
              <a:t>Contains and releases minerals such as calcium, magnesium, iron, among others</a:t>
            </a:r>
          </a:p>
          <a:p>
            <a:pPr marL="342900" indent="-342900">
              <a:buAutoNum type="arabicPeriod"/>
            </a:pPr>
            <a:r>
              <a:rPr lang="en-US" altLang="ko-KR" sz="1000" dirty="0" smtClean="0">
                <a:latin typeface="Bookman Old Style" pitchFamily="18" charset="0"/>
                <a:ea typeface="HY견고딕" pitchFamily="18" charset="-127"/>
                <a:cs typeface="Arial" pitchFamily="34" charset="0"/>
              </a:rPr>
              <a:t>Lowers cholesterol</a:t>
            </a:r>
          </a:p>
          <a:p>
            <a:pPr marL="342900" indent="-342900">
              <a:buAutoNum type="arabicPeriod"/>
            </a:pPr>
            <a:r>
              <a:rPr lang="en-US" altLang="ko-KR" sz="1000" dirty="0" smtClean="0">
                <a:latin typeface="Bookman Old Style" pitchFamily="18" charset="0"/>
                <a:ea typeface="HY견고딕" pitchFamily="18" charset="-127"/>
                <a:cs typeface="Arial" pitchFamily="34" charset="0"/>
              </a:rPr>
              <a:t>Breaks down water molecule clusters into smaller ones for better absorption into the body</a:t>
            </a:r>
          </a:p>
          <a:p>
            <a:pPr marL="342900" indent="-342900">
              <a:buAutoNum type="arabicPeriod"/>
            </a:pPr>
            <a:r>
              <a:rPr lang="en-US" altLang="ko-KR" sz="1000" dirty="0" smtClean="0">
                <a:latin typeface="Bookman Old Style" pitchFamily="18" charset="0"/>
                <a:ea typeface="HY견고딕" pitchFamily="18" charset="-127"/>
                <a:cs typeface="Arial" pitchFamily="34" charset="0"/>
              </a:rPr>
              <a:t>“Activates” water and produces high OH and Calcium ions</a:t>
            </a:r>
          </a:p>
        </p:txBody>
      </p:sp>
      <p:sp>
        <p:nvSpPr>
          <p:cNvPr id="36" name="TextBox 35"/>
          <p:cNvSpPr txBox="1"/>
          <p:nvPr/>
        </p:nvSpPr>
        <p:spPr>
          <a:xfrm>
            <a:off x="1331640" y="1124744"/>
            <a:ext cx="6624736" cy="338554"/>
          </a:xfrm>
          <a:prstGeom prst="rect">
            <a:avLst/>
          </a:prstGeom>
          <a:solidFill>
            <a:schemeClr val="accent1">
              <a:lumMod val="20000"/>
              <a:lumOff val="80000"/>
              <a:alpha val="71000"/>
            </a:schemeClr>
          </a:solidFill>
          <a:ln w="38100">
            <a:solidFill>
              <a:schemeClr val="tx2"/>
            </a:solidFill>
          </a:ln>
        </p:spPr>
        <p:txBody>
          <a:bodyPr wrap="square" rtlCol="0">
            <a:spAutoFit/>
          </a:bodyPr>
          <a:lstStyle/>
          <a:p>
            <a:pPr algn="ctr"/>
            <a:r>
              <a:rPr lang="en-US" altLang="ko-KR" sz="1600" b="1" dirty="0" smtClean="0">
                <a:ea typeface="HY견고딕" pitchFamily="18" charset="-127"/>
              </a:rPr>
              <a:t>The Alkalizing Effects of the </a:t>
            </a:r>
            <a:r>
              <a:rPr lang="en-US" altLang="ko-KR" sz="1600" b="1" dirty="0" smtClean="0">
                <a:solidFill>
                  <a:srgbClr val="3259A6"/>
                </a:solidFill>
                <a:ea typeface="HY견고딕" pitchFamily="18" charset="-127"/>
              </a:rPr>
              <a:t>PH9 Generator</a:t>
            </a:r>
          </a:p>
        </p:txBody>
      </p:sp>
      <p:sp>
        <p:nvSpPr>
          <p:cNvPr id="38" name="타원 37"/>
          <p:cNvSpPr/>
          <p:nvPr/>
        </p:nvSpPr>
        <p:spPr>
          <a:xfrm>
            <a:off x="8316416" y="2420888"/>
            <a:ext cx="360040" cy="3600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타원 38"/>
          <p:cNvSpPr/>
          <p:nvPr/>
        </p:nvSpPr>
        <p:spPr>
          <a:xfrm>
            <a:off x="8316416" y="2420888"/>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39"/>
          <p:cNvSpPr/>
          <p:nvPr/>
        </p:nvSpPr>
        <p:spPr>
          <a:xfrm>
            <a:off x="8411284" y="2542044"/>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p:cNvSpPr/>
          <p:nvPr/>
        </p:nvSpPr>
        <p:spPr>
          <a:xfrm rot="16200000">
            <a:off x="8411284" y="2542044"/>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타원 41"/>
          <p:cNvSpPr/>
          <p:nvPr/>
        </p:nvSpPr>
        <p:spPr>
          <a:xfrm rot="11398667">
            <a:off x="7696813" y="2881404"/>
            <a:ext cx="360040" cy="3600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p:cNvSpPr/>
          <p:nvPr/>
        </p:nvSpPr>
        <p:spPr>
          <a:xfrm rot="11398667">
            <a:off x="8143932" y="3082358"/>
            <a:ext cx="360040" cy="3600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타원 43"/>
          <p:cNvSpPr/>
          <p:nvPr/>
        </p:nvSpPr>
        <p:spPr>
          <a:xfrm rot="11398667">
            <a:off x="8195176" y="3148672"/>
            <a:ext cx="288032" cy="288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직사각형 44"/>
          <p:cNvSpPr/>
          <p:nvPr/>
        </p:nvSpPr>
        <p:spPr>
          <a:xfrm rot="11398667">
            <a:off x="8247281" y="3282044"/>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직사각형 45"/>
          <p:cNvSpPr/>
          <p:nvPr/>
        </p:nvSpPr>
        <p:spPr>
          <a:xfrm rot="5998667">
            <a:off x="8247281" y="3282044"/>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직사각형 46"/>
          <p:cNvSpPr/>
          <p:nvPr/>
        </p:nvSpPr>
        <p:spPr>
          <a:xfrm rot="11398667">
            <a:off x="7815233" y="3033902"/>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p:cNvSpPr/>
          <p:nvPr/>
        </p:nvSpPr>
        <p:spPr>
          <a:xfrm rot="5998667">
            <a:off x="7815233" y="3033902"/>
            <a:ext cx="144016" cy="4571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3140968"/>
            <a:ext cx="2792432" cy="33843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슬라이드 번호 개체 틀 4"/>
          <p:cNvSpPr>
            <a:spLocks noGrp="1"/>
          </p:cNvSpPr>
          <p:nvPr>
            <p:ph type="sldNum" sz="quarter" idx="12"/>
          </p:nvPr>
        </p:nvSpPr>
        <p:spPr/>
        <p:txBody>
          <a:bodyPr/>
          <a:lstStyle/>
          <a:p>
            <a:fld id="{D38AB3B4-C8BB-4DF5-93D7-A80174C6405A}" type="slidenum">
              <a:rPr lang="ko-KR" altLang="en-US" smtClean="0"/>
              <a:pPr/>
              <a:t>6</a:t>
            </a:fld>
            <a:endParaRPr lang="ko-KR" altLang="en-US"/>
          </a:p>
        </p:txBody>
      </p:sp>
      <p:pic>
        <p:nvPicPr>
          <p:cNvPr id="3"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736" y="673235"/>
            <a:ext cx="4752528" cy="23237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3291275"/>
            <a:ext cx="936104" cy="584775"/>
          </a:xfrm>
          <a:prstGeom prst="rect">
            <a:avLst/>
          </a:prstGeom>
          <a:solidFill>
            <a:schemeClr val="accent1">
              <a:lumMod val="20000"/>
              <a:lumOff val="80000"/>
            </a:schemeClr>
          </a:solidFill>
          <a:ln>
            <a:solidFill>
              <a:schemeClr val="tx2">
                <a:lumMod val="40000"/>
                <a:lumOff val="60000"/>
              </a:schemeClr>
            </a:solidFill>
          </a:ln>
        </p:spPr>
        <p:txBody>
          <a:bodyPr wrap="square" rtlCol="0">
            <a:spAutoFit/>
          </a:bodyPr>
          <a:lstStyle/>
          <a:p>
            <a:r>
              <a:rPr lang="en-US" altLang="ko-KR" sz="800" dirty="0" smtClean="0">
                <a:solidFill>
                  <a:srgbClr val="00B0F0"/>
                </a:solidFill>
              </a:rPr>
              <a:t>Element</a:t>
            </a:r>
          </a:p>
          <a:p>
            <a:r>
              <a:rPr lang="en-US" altLang="ko-KR" sz="800" dirty="0" smtClean="0"/>
              <a:t>Stabilizes Thyroid Hormone</a:t>
            </a:r>
            <a:endParaRPr lang="ko-KR" altLang="en-US" sz="800" dirty="0"/>
          </a:p>
        </p:txBody>
      </p:sp>
      <p:sp>
        <p:nvSpPr>
          <p:cNvPr id="6" name="TextBox 5"/>
          <p:cNvSpPr txBox="1"/>
          <p:nvPr/>
        </p:nvSpPr>
        <p:spPr>
          <a:xfrm>
            <a:off x="2555776" y="3212976"/>
            <a:ext cx="1152128" cy="584775"/>
          </a:xfrm>
          <a:prstGeom prst="rect">
            <a:avLst/>
          </a:prstGeom>
          <a:solidFill>
            <a:schemeClr val="accent1">
              <a:lumMod val="20000"/>
              <a:lumOff val="80000"/>
            </a:schemeClr>
          </a:solidFill>
          <a:ln>
            <a:solidFill>
              <a:schemeClr val="tx2">
                <a:lumMod val="40000"/>
                <a:lumOff val="60000"/>
              </a:schemeClr>
            </a:solidFill>
          </a:ln>
        </p:spPr>
        <p:txBody>
          <a:bodyPr wrap="square" rtlCol="0">
            <a:spAutoFit/>
          </a:bodyPr>
          <a:lstStyle/>
          <a:p>
            <a:pPr algn="ctr"/>
            <a:r>
              <a:rPr lang="en-US" altLang="ko-KR" sz="800" dirty="0" smtClean="0">
                <a:solidFill>
                  <a:srgbClr val="00B0F0"/>
                </a:solidFill>
              </a:rPr>
              <a:t>Magnesium</a:t>
            </a:r>
          </a:p>
          <a:p>
            <a:pPr algn="ctr"/>
            <a:r>
              <a:rPr lang="en-US" altLang="ko-KR" sz="800" dirty="0" smtClean="0"/>
              <a:t>Suppresses Cholesterol in Blood Vessels</a:t>
            </a:r>
            <a:endParaRPr lang="ko-KR" altLang="en-US" sz="800" dirty="0"/>
          </a:p>
        </p:txBody>
      </p:sp>
      <p:sp>
        <p:nvSpPr>
          <p:cNvPr id="7" name="TextBox 6"/>
          <p:cNvSpPr txBox="1"/>
          <p:nvPr/>
        </p:nvSpPr>
        <p:spPr>
          <a:xfrm>
            <a:off x="2627784" y="4479213"/>
            <a:ext cx="1152128" cy="707886"/>
          </a:xfrm>
          <a:prstGeom prst="rect">
            <a:avLst/>
          </a:prstGeom>
          <a:solidFill>
            <a:schemeClr val="accent1">
              <a:lumMod val="20000"/>
              <a:lumOff val="80000"/>
            </a:schemeClr>
          </a:solidFill>
          <a:ln>
            <a:solidFill>
              <a:schemeClr val="tx2">
                <a:lumMod val="40000"/>
                <a:lumOff val="60000"/>
              </a:schemeClr>
            </a:solidFill>
          </a:ln>
        </p:spPr>
        <p:txBody>
          <a:bodyPr wrap="square" rtlCol="0">
            <a:spAutoFit/>
          </a:bodyPr>
          <a:lstStyle/>
          <a:p>
            <a:pPr algn="ctr"/>
            <a:r>
              <a:rPr lang="en-US" altLang="ko-KR" sz="800" dirty="0" smtClean="0">
                <a:solidFill>
                  <a:srgbClr val="00B0F0"/>
                </a:solidFill>
              </a:rPr>
              <a:t>Potassium</a:t>
            </a:r>
          </a:p>
          <a:p>
            <a:pPr algn="ctr"/>
            <a:r>
              <a:rPr lang="en-US" altLang="ko-KR" sz="800" dirty="0" smtClean="0"/>
              <a:t>Controls Heart Function Maintaining Normal Blood Pressure</a:t>
            </a:r>
            <a:endParaRPr lang="ko-KR" altLang="en-US" sz="800" dirty="0"/>
          </a:p>
        </p:txBody>
      </p:sp>
      <p:sp>
        <p:nvSpPr>
          <p:cNvPr id="8" name="TextBox 7"/>
          <p:cNvSpPr txBox="1"/>
          <p:nvPr/>
        </p:nvSpPr>
        <p:spPr>
          <a:xfrm>
            <a:off x="827584" y="4797152"/>
            <a:ext cx="1008112" cy="461665"/>
          </a:xfrm>
          <a:prstGeom prst="rect">
            <a:avLst/>
          </a:prstGeom>
          <a:solidFill>
            <a:schemeClr val="accent1">
              <a:lumMod val="20000"/>
              <a:lumOff val="80000"/>
            </a:schemeClr>
          </a:solidFill>
          <a:ln>
            <a:solidFill>
              <a:schemeClr val="tx2">
                <a:lumMod val="40000"/>
                <a:lumOff val="60000"/>
              </a:schemeClr>
            </a:solidFill>
          </a:ln>
        </p:spPr>
        <p:txBody>
          <a:bodyPr wrap="square" rtlCol="0">
            <a:spAutoFit/>
          </a:bodyPr>
          <a:lstStyle/>
          <a:p>
            <a:pPr algn="ctr"/>
            <a:r>
              <a:rPr lang="en-US" altLang="ko-KR" sz="800" dirty="0" smtClean="0">
                <a:solidFill>
                  <a:srgbClr val="00B0F0"/>
                </a:solidFill>
              </a:rPr>
              <a:t>Iron</a:t>
            </a:r>
          </a:p>
          <a:p>
            <a:pPr algn="ctr"/>
            <a:r>
              <a:rPr lang="en-US" altLang="ko-KR" sz="800" dirty="0" smtClean="0"/>
              <a:t>Suppresses Free Oxygen Radicals</a:t>
            </a:r>
            <a:endParaRPr lang="ko-KR" altLang="en-US" sz="800" dirty="0"/>
          </a:p>
        </p:txBody>
      </p:sp>
      <p:sp>
        <p:nvSpPr>
          <p:cNvPr id="9" name="TextBox 8"/>
          <p:cNvSpPr txBox="1"/>
          <p:nvPr/>
        </p:nvSpPr>
        <p:spPr>
          <a:xfrm>
            <a:off x="2395880" y="5315484"/>
            <a:ext cx="1152128" cy="461665"/>
          </a:xfrm>
          <a:prstGeom prst="rect">
            <a:avLst/>
          </a:prstGeom>
          <a:solidFill>
            <a:schemeClr val="accent1">
              <a:lumMod val="20000"/>
              <a:lumOff val="80000"/>
            </a:schemeClr>
          </a:solidFill>
          <a:ln>
            <a:solidFill>
              <a:schemeClr val="tx2">
                <a:lumMod val="40000"/>
                <a:lumOff val="60000"/>
              </a:schemeClr>
            </a:solidFill>
          </a:ln>
        </p:spPr>
        <p:txBody>
          <a:bodyPr wrap="square" rtlCol="0">
            <a:spAutoFit/>
          </a:bodyPr>
          <a:lstStyle/>
          <a:p>
            <a:pPr algn="ctr"/>
            <a:r>
              <a:rPr lang="en-US" altLang="ko-KR" sz="800" dirty="0" smtClean="0">
                <a:solidFill>
                  <a:srgbClr val="00B0F0"/>
                </a:solidFill>
              </a:rPr>
              <a:t>Iron - Copper</a:t>
            </a:r>
          </a:p>
          <a:p>
            <a:pPr algn="ctr"/>
            <a:r>
              <a:rPr lang="en-US" altLang="ko-KR" sz="800" dirty="0" smtClean="0"/>
              <a:t>Stabilizes Oxygen in Blood</a:t>
            </a:r>
            <a:endParaRPr lang="ko-KR" altLang="en-US" sz="800" dirty="0"/>
          </a:p>
        </p:txBody>
      </p:sp>
      <p:sp>
        <p:nvSpPr>
          <p:cNvPr id="14" name="TextBox 13"/>
          <p:cNvSpPr txBox="1"/>
          <p:nvPr/>
        </p:nvSpPr>
        <p:spPr>
          <a:xfrm>
            <a:off x="2305564" y="2547036"/>
            <a:ext cx="2232248" cy="400110"/>
          </a:xfrm>
          <a:prstGeom prst="rect">
            <a:avLst/>
          </a:prstGeom>
          <a:solidFill>
            <a:schemeClr val="accent1">
              <a:lumMod val="20000"/>
              <a:lumOff val="80000"/>
            </a:schemeClr>
          </a:solidFill>
          <a:ln>
            <a:solidFill>
              <a:schemeClr val="tx2">
                <a:lumMod val="40000"/>
                <a:lumOff val="60000"/>
              </a:schemeClr>
            </a:solidFill>
          </a:ln>
        </p:spPr>
        <p:txBody>
          <a:bodyPr wrap="square" rtlCol="0">
            <a:spAutoFit/>
          </a:bodyPr>
          <a:lstStyle/>
          <a:p>
            <a:pPr algn="ctr"/>
            <a:r>
              <a:rPr lang="en-US" altLang="ko-KR" sz="1000" b="1" dirty="0" smtClean="0"/>
              <a:t>Big Water Molecule Clusters</a:t>
            </a:r>
          </a:p>
          <a:p>
            <a:pPr algn="ctr"/>
            <a:r>
              <a:rPr lang="en-US" altLang="ko-KR" sz="1000" b="1" dirty="0" smtClean="0"/>
              <a:t>(Regular Water at 125 HZ)</a:t>
            </a:r>
            <a:endParaRPr lang="ko-KR" altLang="en-US" sz="1000" b="1" dirty="0"/>
          </a:p>
        </p:txBody>
      </p:sp>
      <p:sp>
        <p:nvSpPr>
          <p:cNvPr id="15" name="TextBox 14"/>
          <p:cNvSpPr txBox="1"/>
          <p:nvPr/>
        </p:nvSpPr>
        <p:spPr>
          <a:xfrm>
            <a:off x="4609820" y="2547036"/>
            <a:ext cx="2304256" cy="400110"/>
          </a:xfrm>
          <a:prstGeom prst="rect">
            <a:avLst/>
          </a:prstGeom>
          <a:solidFill>
            <a:schemeClr val="accent1">
              <a:lumMod val="20000"/>
              <a:lumOff val="80000"/>
            </a:schemeClr>
          </a:solidFill>
          <a:ln>
            <a:solidFill>
              <a:schemeClr val="tx2">
                <a:lumMod val="40000"/>
                <a:lumOff val="60000"/>
              </a:schemeClr>
            </a:solidFill>
          </a:ln>
        </p:spPr>
        <p:txBody>
          <a:bodyPr wrap="square" rtlCol="0">
            <a:spAutoFit/>
          </a:bodyPr>
          <a:lstStyle/>
          <a:p>
            <a:pPr algn="ctr"/>
            <a:r>
              <a:rPr lang="en-US" altLang="ko-KR" sz="1000" b="1" dirty="0" smtClean="0"/>
              <a:t>Small Water Molecule Clusters</a:t>
            </a:r>
          </a:p>
          <a:p>
            <a:pPr algn="ctr"/>
            <a:r>
              <a:rPr lang="en-US" altLang="ko-KR" sz="1000" b="1" dirty="0" smtClean="0"/>
              <a:t>(Alkaline Water at 65 HZ)</a:t>
            </a:r>
            <a:endParaRPr lang="ko-KR" altLang="en-US" sz="1000" b="1" dirty="0"/>
          </a:p>
        </p:txBody>
      </p:sp>
      <p:sp>
        <p:nvSpPr>
          <p:cNvPr id="16" name="TextBox 15"/>
          <p:cNvSpPr txBox="1"/>
          <p:nvPr/>
        </p:nvSpPr>
        <p:spPr>
          <a:xfrm>
            <a:off x="4139952" y="3212976"/>
            <a:ext cx="3960440" cy="1477328"/>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r>
              <a:rPr lang="en-US" altLang="ko-KR" sz="1000" dirty="0" smtClean="0"/>
              <a:t>Alkaline water is referred to as mysterious, water of life, miracle water, and the last present given to man by God.  It is water with plenty of active hydrogen and calcium among other minerals that will stabilize and maintain a healthy body.</a:t>
            </a:r>
          </a:p>
          <a:p>
            <a:endParaRPr lang="en-US" altLang="ko-KR" sz="1000" dirty="0" smtClean="0"/>
          </a:p>
          <a:p>
            <a:r>
              <a:rPr lang="en-US" altLang="ko-KR" sz="1000" dirty="0" smtClean="0"/>
              <a:t>Among 70 odd minerals, 22 are necessary for healthy bodily function.  Among these the minerals that the body needs small amounts of are just as important for overall health and the body reacts just as sensitively to them.</a:t>
            </a:r>
            <a:endParaRPr lang="ko-KR" altLang="en-US" sz="1000" dirty="0" smtClean="0"/>
          </a:p>
        </p:txBody>
      </p:sp>
      <p:sp>
        <p:nvSpPr>
          <p:cNvPr id="19" name="직사각형 18"/>
          <p:cNvSpPr/>
          <p:nvPr/>
        </p:nvSpPr>
        <p:spPr>
          <a:xfrm>
            <a:off x="2372704" y="6021288"/>
            <a:ext cx="64807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2362332" y="5877272"/>
            <a:ext cx="1152128" cy="338554"/>
          </a:xfrm>
          <a:prstGeom prst="rect">
            <a:avLst/>
          </a:prstGeom>
          <a:solidFill>
            <a:schemeClr val="accent1">
              <a:lumMod val="20000"/>
              <a:lumOff val="80000"/>
            </a:schemeClr>
          </a:solidFill>
          <a:ln>
            <a:solidFill>
              <a:schemeClr val="tx2">
                <a:lumMod val="40000"/>
                <a:lumOff val="60000"/>
              </a:schemeClr>
            </a:solidFill>
          </a:ln>
        </p:spPr>
        <p:txBody>
          <a:bodyPr wrap="square" rtlCol="0">
            <a:spAutoFit/>
          </a:bodyPr>
          <a:lstStyle/>
          <a:p>
            <a:pPr algn="ctr"/>
            <a:r>
              <a:rPr lang="en-US" altLang="ko-KR" sz="800" dirty="0" smtClean="0">
                <a:solidFill>
                  <a:srgbClr val="00B0F0"/>
                </a:solidFill>
              </a:rPr>
              <a:t>Sodium</a:t>
            </a:r>
          </a:p>
          <a:p>
            <a:pPr algn="ctr"/>
            <a:r>
              <a:rPr lang="en-US" altLang="ko-KR" sz="800" dirty="0" smtClean="0"/>
              <a:t>Balances Blood</a:t>
            </a:r>
          </a:p>
        </p:txBody>
      </p:sp>
      <p:sp>
        <p:nvSpPr>
          <p:cNvPr id="20" name="직사각형 19"/>
          <p:cNvSpPr/>
          <p:nvPr/>
        </p:nvSpPr>
        <p:spPr>
          <a:xfrm>
            <a:off x="1043608" y="5301208"/>
            <a:ext cx="86409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p:cNvSpPr txBox="1"/>
          <p:nvPr/>
        </p:nvSpPr>
        <p:spPr>
          <a:xfrm>
            <a:off x="2195736" y="404664"/>
            <a:ext cx="4752528" cy="338554"/>
          </a:xfrm>
          <a:prstGeom prst="rect">
            <a:avLst/>
          </a:prstGeom>
          <a:solidFill>
            <a:schemeClr val="accent1">
              <a:lumMod val="20000"/>
              <a:lumOff val="80000"/>
              <a:alpha val="71000"/>
            </a:schemeClr>
          </a:solidFill>
          <a:ln w="38100">
            <a:solidFill>
              <a:schemeClr val="tx2"/>
            </a:solidFill>
          </a:ln>
        </p:spPr>
        <p:txBody>
          <a:bodyPr wrap="square" rtlCol="0">
            <a:spAutoFit/>
          </a:bodyPr>
          <a:lstStyle/>
          <a:p>
            <a:pPr algn="ctr"/>
            <a:r>
              <a:rPr lang="en-US" altLang="ko-KR" sz="1600" b="1" dirty="0" smtClean="0"/>
              <a:t>Water Molecule Cluster Comparison</a:t>
            </a:r>
            <a:endParaRPr lang="ko-KR" altLang="en-US"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직사각형 18"/>
          <p:cNvSpPr/>
          <p:nvPr/>
        </p:nvSpPr>
        <p:spPr>
          <a:xfrm>
            <a:off x="6516216" y="5301208"/>
            <a:ext cx="432048" cy="1080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5" descr="C:\Documents and Settings\user\My Documents\소울아이 산-알카리사용데이터(수정).jpg"/>
          <p:cNvPicPr>
            <a:picLocks noChangeAspect="1" noChangeArrowheads="1"/>
          </p:cNvPicPr>
          <p:nvPr/>
        </p:nvPicPr>
        <p:blipFill>
          <a:blip r:embed="rId2" cstate="print"/>
          <a:srcRect/>
          <a:stretch>
            <a:fillRect/>
          </a:stretch>
        </p:blipFill>
        <p:spPr bwMode="auto">
          <a:xfrm>
            <a:off x="323528" y="4581128"/>
            <a:ext cx="8568952" cy="1817292"/>
          </a:xfrm>
          <a:prstGeom prst="rect">
            <a:avLst/>
          </a:prstGeom>
          <a:noFill/>
          <a:ln w="9525">
            <a:noFill/>
            <a:miter lim="800000"/>
            <a:headEnd/>
            <a:tailEnd/>
          </a:ln>
        </p:spPr>
      </p:pic>
      <p:sp>
        <p:nvSpPr>
          <p:cNvPr id="5" name="슬라이드 번호 개체 틀 4"/>
          <p:cNvSpPr>
            <a:spLocks noGrp="1"/>
          </p:cNvSpPr>
          <p:nvPr>
            <p:ph type="sldNum" sz="quarter" idx="12"/>
          </p:nvPr>
        </p:nvSpPr>
        <p:spPr/>
        <p:txBody>
          <a:bodyPr/>
          <a:lstStyle/>
          <a:p>
            <a:fld id="{D38AB3B4-C8BB-4DF5-93D7-A80174C6405A}" type="slidenum">
              <a:rPr lang="ko-KR" altLang="en-US" smtClean="0"/>
              <a:pPr/>
              <a:t>7</a:t>
            </a:fld>
            <a:endParaRPr lang="ko-KR" altLang="en-US"/>
          </a:p>
        </p:txBody>
      </p:sp>
      <p:sp>
        <p:nvSpPr>
          <p:cNvPr id="9" name="슬라이드 번호 개체 틀 6"/>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1" hangingPunct="1">
              <a:lnSpc>
                <a:spcPct val="100000"/>
              </a:lnSpc>
              <a:spcBef>
                <a:spcPts val="0"/>
              </a:spcBef>
              <a:spcAft>
                <a:spcPts val="0"/>
              </a:spcAft>
              <a:buClrTx/>
              <a:buSzTx/>
              <a:buFontTx/>
              <a:buNone/>
              <a:tabLst/>
              <a:defRPr/>
            </a:pPr>
            <a:fld id="{93A8CEBE-05A3-4504-93B1-432A6171E6AE}" type="slidenum">
              <a:rPr kumimoji="0" lang="ko-KR"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7</a:t>
            </a:fld>
            <a:endParaRPr kumimoji="0" lang="ko-KR"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TextBox 9"/>
          <p:cNvSpPr txBox="1"/>
          <p:nvPr/>
        </p:nvSpPr>
        <p:spPr>
          <a:xfrm>
            <a:off x="827584" y="4517829"/>
            <a:ext cx="1008112" cy="246221"/>
          </a:xfrm>
          <a:prstGeom prst="rect">
            <a:avLst/>
          </a:prstGeom>
          <a:solidFill>
            <a:schemeClr val="bg1"/>
          </a:solidFill>
          <a:ln>
            <a:solidFill>
              <a:srgbClr val="FF0000"/>
            </a:solidFill>
          </a:ln>
        </p:spPr>
        <p:txBody>
          <a:bodyPr wrap="square" rtlCol="0">
            <a:spAutoFit/>
          </a:bodyPr>
          <a:lstStyle/>
          <a:p>
            <a:pPr algn="ctr"/>
            <a:r>
              <a:rPr lang="en-US" altLang="ko-KR" sz="1000" dirty="0" smtClean="0"/>
              <a:t>Strong Acidic</a:t>
            </a:r>
            <a:endParaRPr lang="ko-KR" altLang="en-US" sz="1000" dirty="0"/>
          </a:p>
        </p:txBody>
      </p:sp>
      <p:sp>
        <p:nvSpPr>
          <p:cNvPr id="11" name="TextBox 10"/>
          <p:cNvSpPr txBox="1"/>
          <p:nvPr/>
        </p:nvSpPr>
        <p:spPr>
          <a:xfrm>
            <a:off x="2915816" y="4520165"/>
            <a:ext cx="1008112" cy="246221"/>
          </a:xfrm>
          <a:prstGeom prst="rect">
            <a:avLst/>
          </a:prstGeom>
          <a:solidFill>
            <a:schemeClr val="bg1"/>
          </a:solidFill>
          <a:ln>
            <a:solidFill>
              <a:srgbClr val="FFC000"/>
            </a:solidFill>
          </a:ln>
        </p:spPr>
        <p:txBody>
          <a:bodyPr wrap="square" rtlCol="0">
            <a:spAutoFit/>
          </a:bodyPr>
          <a:lstStyle/>
          <a:p>
            <a:pPr algn="ctr"/>
            <a:r>
              <a:rPr lang="en-US" altLang="ko-KR" sz="1000" dirty="0" smtClean="0"/>
              <a:t>Weak Acidic</a:t>
            </a:r>
            <a:endParaRPr lang="ko-KR" altLang="en-US" sz="1000" dirty="0"/>
          </a:p>
        </p:txBody>
      </p:sp>
      <p:sp>
        <p:nvSpPr>
          <p:cNvPr id="12" name="TextBox 11"/>
          <p:cNvSpPr txBox="1"/>
          <p:nvPr/>
        </p:nvSpPr>
        <p:spPr>
          <a:xfrm>
            <a:off x="4139952" y="4509120"/>
            <a:ext cx="864096" cy="246221"/>
          </a:xfrm>
          <a:prstGeom prst="rect">
            <a:avLst/>
          </a:prstGeom>
          <a:solidFill>
            <a:schemeClr val="bg1"/>
          </a:solidFill>
          <a:ln>
            <a:solidFill>
              <a:schemeClr val="tx1"/>
            </a:solidFill>
          </a:ln>
        </p:spPr>
        <p:txBody>
          <a:bodyPr wrap="square" rtlCol="0">
            <a:spAutoFit/>
          </a:bodyPr>
          <a:lstStyle/>
          <a:p>
            <a:pPr algn="ctr"/>
            <a:r>
              <a:rPr lang="en-US" altLang="ko-KR" sz="1000" dirty="0" smtClean="0"/>
              <a:t>Neutral</a:t>
            </a:r>
            <a:endParaRPr lang="ko-KR" altLang="en-US" sz="1000" dirty="0"/>
          </a:p>
        </p:txBody>
      </p:sp>
      <p:sp>
        <p:nvSpPr>
          <p:cNvPr id="13" name="TextBox 12"/>
          <p:cNvSpPr txBox="1"/>
          <p:nvPr/>
        </p:nvSpPr>
        <p:spPr>
          <a:xfrm>
            <a:off x="5148064" y="4509120"/>
            <a:ext cx="1152128" cy="246221"/>
          </a:xfrm>
          <a:prstGeom prst="rect">
            <a:avLst/>
          </a:prstGeom>
          <a:solidFill>
            <a:schemeClr val="bg1"/>
          </a:solidFill>
          <a:ln>
            <a:solidFill>
              <a:srgbClr val="00B0F0"/>
            </a:solidFill>
          </a:ln>
        </p:spPr>
        <p:txBody>
          <a:bodyPr wrap="square" rtlCol="0">
            <a:spAutoFit/>
          </a:bodyPr>
          <a:lstStyle/>
          <a:p>
            <a:pPr algn="ctr"/>
            <a:r>
              <a:rPr lang="en-US" altLang="ko-KR" sz="1000" dirty="0" smtClean="0"/>
              <a:t>Weak Alkaline</a:t>
            </a:r>
            <a:endParaRPr lang="ko-KR" altLang="en-US" sz="1000" dirty="0"/>
          </a:p>
        </p:txBody>
      </p:sp>
      <p:sp>
        <p:nvSpPr>
          <p:cNvPr id="14" name="TextBox 13"/>
          <p:cNvSpPr txBox="1"/>
          <p:nvPr/>
        </p:nvSpPr>
        <p:spPr>
          <a:xfrm>
            <a:off x="7164288" y="4509120"/>
            <a:ext cx="1152128" cy="246221"/>
          </a:xfrm>
          <a:prstGeom prst="rect">
            <a:avLst/>
          </a:prstGeom>
          <a:solidFill>
            <a:schemeClr val="bg1"/>
          </a:solidFill>
          <a:ln>
            <a:solidFill>
              <a:srgbClr val="00B0F0"/>
            </a:solidFill>
          </a:ln>
        </p:spPr>
        <p:txBody>
          <a:bodyPr wrap="square" rtlCol="0">
            <a:spAutoFit/>
          </a:bodyPr>
          <a:lstStyle/>
          <a:p>
            <a:pPr algn="ctr"/>
            <a:r>
              <a:rPr lang="en-US" altLang="ko-KR" sz="1000" dirty="0" smtClean="0"/>
              <a:t>Strong Alkaline</a:t>
            </a:r>
            <a:endParaRPr lang="ko-KR" altLang="en-US" sz="1000" dirty="0"/>
          </a:p>
        </p:txBody>
      </p:sp>
      <p:sp>
        <p:nvSpPr>
          <p:cNvPr id="15" name="직사각형 14"/>
          <p:cNvSpPr/>
          <p:nvPr/>
        </p:nvSpPr>
        <p:spPr>
          <a:xfrm>
            <a:off x="2051720" y="5301208"/>
            <a:ext cx="43204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5"/>
          <p:cNvSpPr/>
          <p:nvPr/>
        </p:nvSpPr>
        <p:spPr>
          <a:xfrm>
            <a:off x="827584" y="5301208"/>
            <a:ext cx="432048"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직사각형 16"/>
          <p:cNvSpPr/>
          <p:nvPr/>
        </p:nvSpPr>
        <p:spPr>
          <a:xfrm>
            <a:off x="3491880" y="5301208"/>
            <a:ext cx="43204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직사각형 17"/>
          <p:cNvSpPr/>
          <p:nvPr/>
        </p:nvSpPr>
        <p:spPr>
          <a:xfrm>
            <a:off x="4644008" y="5301208"/>
            <a:ext cx="432048"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직사각형 19"/>
          <p:cNvSpPr/>
          <p:nvPr/>
        </p:nvSpPr>
        <p:spPr>
          <a:xfrm>
            <a:off x="7884368" y="5229200"/>
            <a:ext cx="432048"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p:cNvSpPr txBox="1"/>
          <p:nvPr/>
        </p:nvSpPr>
        <p:spPr>
          <a:xfrm>
            <a:off x="827584" y="5373216"/>
            <a:ext cx="864096" cy="553998"/>
          </a:xfrm>
          <a:prstGeom prst="rect">
            <a:avLst/>
          </a:prstGeom>
          <a:solidFill>
            <a:schemeClr val="bg1"/>
          </a:solidFill>
          <a:ln>
            <a:solidFill>
              <a:schemeClr val="tx1"/>
            </a:solidFill>
          </a:ln>
        </p:spPr>
        <p:txBody>
          <a:bodyPr wrap="square" rtlCol="0">
            <a:spAutoFit/>
          </a:bodyPr>
          <a:lstStyle/>
          <a:p>
            <a:pPr algn="ctr"/>
            <a:r>
              <a:rPr lang="en-US" altLang="ko-KR" sz="1000" dirty="0" smtClean="0"/>
              <a:t>Agricultural</a:t>
            </a:r>
          </a:p>
          <a:p>
            <a:pPr algn="ctr"/>
            <a:r>
              <a:rPr lang="en-US" altLang="ko-KR" sz="1000" dirty="0" smtClean="0"/>
              <a:t>Industrial</a:t>
            </a:r>
          </a:p>
          <a:p>
            <a:pPr algn="ctr"/>
            <a:r>
              <a:rPr lang="en-US" altLang="ko-KR" sz="1000" dirty="0" smtClean="0"/>
              <a:t>Medical</a:t>
            </a:r>
          </a:p>
        </p:txBody>
      </p:sp>
      <p:sp>
        <p:nvSpPr>
          <p:cNvPr id="22" name="TextBox 21"/>
          <p:cNvSpPr txBox="1"/>
          <p:nvPr/>
        </p:nvSpPr>
        <p:spPr>
          <a:xfrm>
            <a:off x="1835696" y="5373216"/>
            <a:ext cx="864096" cy="553998"/>
          </a:xfrm>
          <a:prstGeom prst="rect">
            <a:avLst/>
          </a:prstGeom>
          <a:solidFill>
            <a:schemeClr val="bg1"/>
          </a:solidFill>
          <a:ln>
            <a:solidFill>
              <a:schemeClr val="tx1"/>
            </a:solidFill>
          </a:ln>
        </p:spPr>
        <p:txBody>
          <a:bodyPr wrap="square" rtlCol="0">
            <a:spAutoFit/>
          </a:bodyPr>
          <a:lstStyle/>
          <a:p>
            <a:pPr algn="ctr"/>
            <a:r>
              <a:rPr lang="en-US" altLang="ko-KR" sz="1000" dirty="0" smtClean="0"/>
              <a:t>Cleaning</a:t>
            </a:r>
          </a:p>
          <a:p>
            <a:pPr algn="ctr"/>
            <a:r>
              <a:rPr lang="en-US" altLang="ko-KR" sz="1000" dirty="0" smtClean="0"/>
              <a:t>Sterilizing</a:t>
            </a:r>
          </a:p>
          <a:p>
            <a:pPr algn="ctr"/>
            <a:r>
              <a:rPr lang="en-US" altLang="ko-KR" sz="1000" dirty="0" smtClean="0"/>
              <a:t>Sanitizing</a:t>
            </a:r>
          </a:p>
        </p:txBody>
      </p:sp>
      <p:sp>
        <p:nvSpPr>
          <p:cNvPr id="23" name="TextBox 22"/>
          <p:cNvSpPr txBox="1"/>
          <p:nvPr/>
        </p:nvSpPr>
        <p:spPr>
          <a:xfrm>
            <a:off x="2915816" y="5373216"/>
            <a:ext cx="864096" cy="246221"/>
          </a:xfrm>
          <a:prstGeom prst="rect">
            <a:avLst/>
          </a:prstGeom>
          <a:solidFill>
            <a:schemeClr val="bg1"/>
          </a:solidFill>
          <a:ln>
            <a:solidFill>
              <a:schemeClr val="tx1"/>
            </a:solidFill>
          </a:ln>
        </p:spPr>
        <p:txBody>
          <a:bodyPr wrap="square" rtlCol="0">
            <a:spAutoFit/>
          </a:bodyPr>
          <a:lstStyle/>
          <a:p>
            <a:pPr algn="ctr"/>
            <a:r>
              <a:rPr lang="en-US" altLang="ko-KR" sz="1000" dirty="0" smtClean="0"/>
              <a:t>Cosmetic</a:t>
            </a:r>
          </a:p>
        </p:txBody>
      </p:sp>
      <p:sp>
        <p:nvSpPr>
          <p:cNvPr id="24" name="TextBox 23"/>
          <p:cNvSpPr txBox="1"/>
          <p:nvPr/>
        </p:nvSpPr>
        <p:spPr>
          <a:xfrm>
            <a:off x="3851920" y="5373216"/>
            <a:ext cx="1224136" cy="400110"/>
          </a:xfrm>
          <a:prstGeom prst="rect">
            <a:avLst/>
          </a:prstGeom>
          <a:solidFill>
            <a:schemeClr val="bg1"/>
          </a:solidFill>
          <a:ln>
            <a:solidFill>
              <a:schemeClr val="tx1"/>
            </a:solidFill>
          </a:ln>
        </p:spPr>
        <p:txBody>
          <a:bodyPr wrap="square" rtlCol="0">
            <a:spAutoFit/>
          </a:bodyPr>
          <a:lstStyle/>
          <a:p>
            <a:pPr algn="ctr"/>
            <a:r>
              <a:rPr lang="en-US" altLang="ko-KR" sz="1000" dirty="0" smtClean="0"/>
              <a:t>Weak Ion Water</a:t>
            </a:r>
          </a:p>
          <a:p>
            <a:pPr algn="ctr"/>
            <a:r>
              <a:rPr lang="en-US" altLang="ko-KR" sz="1000" dirty="0" smtClean="0"/>
              <a:t>Baby Formula</a:t>
            </a:r>
          </a:p>
        </p:txBody>
      </p:sp>
      <p:sp>
        <p:nvSpPr>
          <p:cNvPr id="25" name="TextBox 24"/>
          <p:cNvSpPr txBox="1"/>
          <p:nvPr/>
        </p:nvSpPr>
        <p:spPr>
          <a:xfrm>
            <a:off x="7380312" y="5373216"/>
            <a:ext cx="864096" cy="553998"/>
          </a:xfrm>
          <a:prstGeom prst="rect">
            <a:avLst/>
          </a:prstGeom>
          <a:solidFill>
            <a:schemeClr val="bg1"/>
          </a:solidFill>
          <a:ln>
            <a:solidFill>
              <a:schemeClr val="tx1"/>
            </a:solidFill>
          </a:ln>
        </p:spPr>
        <p:txBody>
          <a:bodyPr wrap="square" rtlCol="0">
            <a:spAutoFit/>
          </a:bodyPr>
          <a:lstStyle/>
          <a:p>
            <a:pPr algn="ctr"/>
            <a:r>
              <a:rPr lang="en-US" altLang="ko-KR" sz="1000" dirty="0" smtClean="0"/>
              <a:t>Agricultural</a:t>
            </a:r>
          </a:p>
          <a:p>
            <a:pPr algn="ctr"/>
            <a:r>
              <a:rPr lang="en-US" altLang="ko-KR" sz="1000" dirty="0" smtClean="0"/>
              <a:t>Industrial</a:t>
            </a:r>
          </a:p>
          <a:p>
            <a:pPr algn="ctr"/>
            <a:r>
              <a:rPr lang="en-US" altLang="ko-KR" sz="1000" dirty="0" smtClean="0"/>
              <a:t>Medical</a:t>
            </a:r>
          </a:p>
        </p:txBody>
      </p:sp>
      <p:pic>
        <p:nvPicPr>
          <p:cNvPr id="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894485" y="3356992"/>
            <a:ext cx="3621731" cy="1008111"/>
          </a:xfrm>
          <a:prstGeom prst="rect">
            <a:avLst/>
          </a:prstGeom>
          <a:noFill/>
          <a:ln>
            <a:solidFill>
              <a:schemeClr val="accent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403648" y="764704"/>
            <a:ext cx="6624736" cy="2092881"/>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pPr>
              <a:buFontTx/>
              <a:buChar char="-"/>
            </a:pPr>
            <a:r>
              <a:rPr lang="en-US" altLang="ko-KR" sz="1000" dirty="0" smtClean="0"/>
              <a:t> Fill PH9 Generator with water or beverage (juice, coffee, milk, etc.) and shake for 1 minute before use.</a:t>
            </a:r>
          </a:p>
          <a:p>
            <a:endParaRPr lang="en-US" altLang="ko-KR" sz="1000" dirty="0" smtClean="0"/>
          </a:p>
          <a:p>
            <a:pPr>
              <a:buFontTx/>
              <a:buChar char="-"/>
            </a:pPr>
            <a:r>
              <a:rPr lang="en-US" altLang="ko-KR" sz="1000" dirty="0" smtClean="0"/>
              <a:t> PH9 Generator is the world</a:t>
            </a:r>
            <a:r>
              <a:rPr lang="ko-KR" altLang="ko-KR" sz="1000" dirty="0" smtClean="0"/>
              <a:t>’</a:t>
            </a:r>
            <a:r>
              <a:rPr lang="en-US" altLang="ko-KR" sz="1000" dirty="0" smtClean="0"/>
              <a:t>s first portable alkaline water bottle that does not require any additional devices or filters.  The material of the bottle itself has alkalizing properties and will raise the pH level of the</a:t>
            </a:r>
          </a:p>
          <a:p>
            <a:r>
              <a:rPr lang="en-US" altLang="ko-KR" sz="1000" dirty="0" smtClean="0"/>
              <a:t>  water that is put into the Generator.</a:t>
            </a:r>
          </a:p>
          <a:p>
            <a:endParaRPr lang="en-US" altLang="ko-KR" sz="1000" dirty="0" smtClean="0"/>
          </a:p>
          <a:p>
            <a:pPr>
              <a:buFontTx/>
              <a:buChar char="-"/>
            </a:pPr>
            <a:r>
              <a:rPr lang="en-US" altLang="ko-KR" sz="1000" dirty="0" smtClean="0"/>
              <a:t> It does not matter how much water you put in the bottle.  Any amount of water that is placed inside will become alkaline between the pH levels of 7.5 – 9.2 (PH9 Generator Volume: 700mL)</a:t>
            </a:r>
          </a:p>
          <a:p>
            <a:endParaRPr lang="en-US" altLang="ko-KR" sz="1000" dirty="0" smtClean="0"/>
          </a:p>
          <a:p>
            <a:pPr>
              <a:buFontTx/>
              <a:buChar char="-"/>
            </a:pPr>
            <a:r>
              <a:rPr lang="en-US" altLang="ko-KR" sz="1000" dirty="0" smtClean="0"/>
              <a:t> It is recommended to drink 2 liters of water per day.</a:t>
            </a:r>
          </a:p>
          <a:p>
            <a:endParaRPr lang="en-US" altLang="ko-KR" sz="1000" dirty="0" smtClean="0"/>
          </a:p>
          <a:p>
            <a:pPr>
              <a:buFontTx/>
              <a:buChar char="-"/>
            </a:pPr>
            <a:r>
              <a:rPr lang="en-US" altLang="ko-KR" sz="1000" dirty="0" smtClean="0"/>
              <a:t> To lead a healthy and beautiful life, use the PH9 Generator for</a:t>
            </a:r>
          </a:p>
          <a:p>
            <a:r>
              <a:rPr lang="en-US" altLang="ko-KR" sz="1000" dirty="0" smtClean="0"/>
              <a:t>  everyday use.</a:t>
            </a:r>
          </a:p>
        </p:txBody>
      </p:sp>
      <p:sp>
        <p:nvSpPr>
          <p:cNvPr id="28" name="TextBox 27"/>
          <p:cNvSpPr txBox="1"/>
          <p:nvPr/>
        </p:nvSpPr>
        <p:spPr>
          <a:xfrm>
            <a:off x="1403648" y="354142"/>
            <a:ext cx="6624736" cy="338554"/>
          </a:xfrm>
          <a:prstGeom prst="rect">
            <a:avLst/>
          </a:prstGeom>
          <a:solidFill>
            <a:schemeClr val="accent1">
              <a:lumMod val="20000"/>
              <a:lumOff val="80000"/>
              <a:alpha val="71000"/>
            </a:schemeClr>
          </a:solidFill>
          <a:ln w="38100">
            <a:solidFill>
              <a:schemeClr val="tx2"/>
            </a:solidFill>
          </a:ln>
        </p:spPr>
        <p:txBody>
          <a:bodyPr wrap="square" rtlCol="0">
            <a:spAutoFit/>
          </a:bodyPr>
          <a:lstStyle/>
          <a:p>
            <a:pPr algn="ctr"/>
            <a:r>
              <a:rPr lang="en-US" altLang="ko-KR" sz="1600" b="1" dirty="0" smtClean="0"/>
              <a:t>PH9 Generator Directions of Use</a:t>
            </a:r>
            <a:endParaRPr lang="ko-KR" altLang="en-US" sz="1600" b="1" dirty="0" smtClean="0"/>
          </a:p>
        </p:txBody>
      </p:sp>
      <p:sp>
        <p:nvSpPr>
          <p:cNvPr id="29" name="TextBox 28"/>
          <p:cNvSpPr txBox="1"/>
          <p:nvPr/>
        </p:nvSpPr>
        <p:spPr>
          <a:xfrm>
            <a:off x="1403648" y="2946430"/>
            <a:ext cx="6624736" cy="338554"/>
          </a:xfrm>
          <a:prstGeom prst="rect">
            <a:avLst/>
          </a:prstGeom>
          <a:solidFill>
            <a:schemeClr val="accent1">
              <a:lumMod val="20000"/>
              <a:lumOff val="80000"/>
              <a:alpha val="71000"/>
            </a:schemeClr>
          </a:solidFill>
          <a:ln w="38100">
            <a:solidFill>
              <a:schemeClr val="tx2"/>
            </a:solidFill>
          </a:ln>
        </p:spPr>
        <p:txBody>
          <a:bodyPr wrap="square" rtlCol="0">
            <a:spAutoFit/>
          </a:bodyPr>
          <a:lstStyle/>
          <a:p>
            <a:pPr algn="ctr"/>
            <a:r>
              <a:rPr lang="en-US" altLang="ko-KR" sz="1600" b="1" dirty="0" smtClean="0"/>
              <a:t>pH Scale</a:t>
            </a:r>
            <a:endParaRPr lang="ko-KR" altLang="en-US" sz="1600" b="1" dirty="0" smtClean="0"/>
          </a:p>
        </p:txBody>
      </p:sp>
      <p:sp>
        <p:nvSpPr>
          <p:cNvPr id="30" name="직사각형 29"/>
          <p:cNvSpPr/>
          <p:nvPr/>
        </p:nvSpPr>
        <p:spPr>
          <a:xfrm>
            <a:off x="4860032" y="5949280"/>
            <a:ext cx="208823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5178882" y="5301208"/>
            <a:ext cx="1584176" cy="830997"/>
          </a:xfrm>
          <a:prstGeom prst="rect">
            <a:avLst/>
          </a:prstGeom>
          <a:solidFill>
            <a:schemeClr val="accent1">
              <a:lumMod val="20000"/>
              <a:lumOff val="80000"/>
            </a:schemeClr>
          </a:solidFill>
          <a:ln>
            <a:solidFill>
              <a:schemeClr val="tx2">
                <a:lumMod val="40000"/>
                <a:lumOff val="60000"/>
              </a:schemeClr>
            </a:solidFill>
          </a:ln>
        </p:spPr>
        <p:txBody>
          <a:bodyPr wrap="square" rtlCol="0">
            <a:spAutoFit/>
          </a:bodyPr>
          <a:lstStyle/>
          <a:p>
            <a:pPr algn="ctr"/>
            <a:r>
              <a:rPr lang="en-US" altLang="ko-KR" sz="1200" b="1" dirty="0" smtClean="0">
                <a:solidFill>
                  <a:schemeClr val="tx2">
                    <a:lumMod val="60000"/>
                    <a:lumOff val="40000"/>
                  </a:schemeClr>
                </a:solidFill>
              </a:rPr>
              <a:t>Regular Water Cooking</a:t>
            </a:r>
          </a:p>
          <a:p>
            <a:pPr algn="ctr"/>
            <a:endParaRPr lang="en-US" altLang="ko-KR" sz="1200" b="1" dirty="0">
              <a:solidFill>
                <a:srgbClr val="FF0000"/>
              </a:solidFill>
            </a:endParaRPr>
          </a:p>
          <a:p>
            <a:pPr algn="ctr"/>
            <a:r>
              <a:rPr lang="en-US" altLang="ko-KR" sz="1200" b="1" dirty="0" smtClean="0">
                <a:solidFill>
                  <a:schemeClr val="accent1">
                    <a:lumMod val="75000"/>
                  </a:schemeClr>
                </a:solidFill>
              </a:rPr>
              <a:t>PH9 - GENERATOR</a:t>
            </a:r>
            <a:endParaRPr lang="ko-KR" altLang="en-US" sz="800" dirty="0">
              <a:solidFill>
                <a:schemeClr val="accent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D38AB3B4-C8BB-4DF5-93D7-A80174C6405A}" type="slidenum">
              <a:rPr lang="ko-KR" altLang="en-US" smtClean="0"/>
              <a:pPr/>
              <a:t>8</a:t>
            </a:fld>
            <a:endParaRPr lang="ko-KR" altLang="en-US"/>
          </a:p>
        </p:txBody>
      </p:sp>
      <p:sp>
        <p:nvSpPr>
          <p:cNvPr id="8" name="TextBox 7"/>
          <p:cNvSpPr txBox="1"/>
          <p:nvPr/>
        </p:nvSpPr>
        <p:spPr>
          <a:xfrm>
            <a:off x="1403648" y="692696"/>
            <a:ext cx="6624736" cy="338554"/>
          </a:xfrm>
          <a:prstGeom prst="rect">
            <a:avLst/>
          </a:prstGeom>
          <a:solidFill>
            <a:schemeClr val="accent1">
              <a:lumMod val="20000"/>
              <a:lumOff val="80000"/>
              <a:alpha val="71000"/>
            </a:schemeClr>
          </a:solidFill>
          <a:ln w="38100">
            <a:solidFill>
              <a:schemeClr val="tx2"/>
            </a:solidFill>
          </a:ln>
        </p:spPr>
        <p:txBody>
          <a:bodyPr wrap="square" rtlCol="0">
            <a:spAutoFit/>
          </a:bodyPr>
          <a:lstStyle/>
          <a:p>
            <a:pPr algn="ctr"/>
            <a:r>
              <a:rPr lang="en-US" altLang="ko-KR" sz="1400" b="1" dirty="0" smtClean="0"/>
              <a:t> </a:t>
            </a:r>
            <a:r>
              <a:rPr lang="en-US" altLang="ko-KR" sz="1600" b="1" dirty="0" smtClean="0"/>
              <a:t>What is the Alkaline Water Generator ? </a:t>
            </a:r>
          </a:p>
        </p:txBody>
      </p:sp>
      <p:sp>
        <p:nvSpPr>
          <p:cNvPr id="9" name="TextBox 8"/>
          <p:cNvSpPr txBox="1"/>
          <p:nvPr/>
        </p:nvSpPr>
        <p:spPr>
          <a:xfrm>
            <a:off x="827584" y="1196752"/>
            <a:ext cx="7632848" cy="3724096"/>
          </a:xfrm>
          <a:prstGeom prst="rect">
            <a:avLst/>
          </a:prstGeom>
          <a:solidFill>
            <a:schemeClr val="accent1">
              <a:lumMod val="20000"/>
              <a:lumOff val="80000"/>
              <a:alpha val="71000"/>
            </a:schemeClr>
          </a:solidFill>
          <a:ln>
            <a:solidFill>
              <a:schemeClr val="tx2">
                <a:lumMod val="40000"/>
                <a:lumOff val="60000"/>
              </a:schemeClr>
            </a:solidFill>
          </a:ln>
        </p:spPr>
        <p:txBody>
          <a:bodyPr wrap="square" rtlCol="0">
            <a:spAutoFit/>
          </a:bodyPr>
          <a:lstStyle/>
          <a:p>
            <a:r>
              <a:rPr lang="en-US" altLang="ko-KR" sz="1200" b="1" dirty="0" smtClean="0">
                <a:solidFill>
                  <a:srgbClr val="00B0F0"/>
                </a:solidFill>
              </a:rPr>
              <a:t>01. Principles of the Alkaline Water Generator. </a:t>
            </a:r>
          </a:p>
          <a:p>
            <a:pPr marL="342900" indent="-342900">
              <a:buAutoNum type="arabicPeriod"/>
            </a:pPr>
            <a:endParaRPr lang="en-US" altLang="ko-KR" sz="1000" b="1" dirty="0" smtClean="0">
              <a:solidFill>
                <a:srgbClr val="00B0F0"/>
              </a:solidFill>
            </a:endParaRPr>
          </a:p>
          <a:p>
            <a:r>
              <a:rPr lang="en-US" altLang="ko-KR" sz="1000" dirty="0" smtClean="0">
                <a:solidFill>
                  <a:srgbClr val="00B0F0"/>
                </a:solidFill>
              </a:rPr>
              <a:t>   </a:t>
            </a:r>
            <a:r>
              <a:rPr lang="en-US" altLang="ko-KR" sz="1000" dirty="0" smtClean="0"/>
              <a:t>In the natural world, there are materials that come into a chemical reaction with water to generate hydrogen and alkalize the water.  These materials are called alkaline earth metals and are effective and have a high level of reaction in generating alkaline water.  These alkaline earth metals are in an unstable state and easily release electrons.  The fact that they can easily release electrons means that they can easily become acidic and the electrons will reduce other materials.  When the alkaline earth metals come into contact with water, one molecule of the alkaline earth metal and two molecules of water will react and the alkaline earth metal will not be isolated and a hydration alkaline earth metal will be formed and a portion of the electrons released by the alkaline earth metals will be hydrogen gas and the rest will be left in the water.  Hydration alkaline earth metal will be ionized and an OH- ion will be formed, and the alkaline earth metal will be oxidized and the water will be reduced.  This increase in OH- ions will raise the level of the pH thus creating alkaline water.</a:t>
            </a:r>
          </a:p>
          <a:p>
            <a:endParaRPr lang="en-US" altLang="ko-KR" sz="1200" dirty="0" smtClean="0"/>
          </a:p>
          <a:p>
            <a:r>
              <a:rPr lang="en-US" altLang="ko-KR" sz="1200" b="1" dirty="0" smtClean="0">
                <a:solidFill>
                  <a:srgbClr val="00B0F0"/>
                </a:solidFill>
              </a:rPr>
              <a:t>02. Conditions of Alkaline Water</a:t>
            </a:r>
            <a:endParaRPr lang="en-US" altLang="ko-KR" sz="1200" dirty="0" smtClean="0">
              <a:solidFill>
                <a:srgbClr val="00B0F0"/>
              </a:solidFill>
            </a:endParaRPr>
          </a:p>
          <a:p>
            <a:endParaRPr lang="en-US" altLang="ko-KR" sz="1000" dirty="0" smtClean="0"/>
          </a:p>
          <a:p>
            <a:pPr>
              <a:buFontTx/>
              <a:buChar char="-"/>
            </a:pPr>
            <a:r>
              <a:rPr lang="en-US" altLang="ko-KR" sz="1000" dirty="0" smtClean="0"/>
              <a:t> Contains no pollutants or hazardous materials</a:t>
            </a:r>
          </a:p>
          <a:p>
            <a:pPr>
              <a:buFontTx/>
              <a:buChar char="-"/>
            </a:pPr>
            <a:r>
              <a:rPr lang="en-US" altLang="ko-KR" sz="1000" dirty="0" smtClean="0"/>
              <a:t> Water with plenty of oxygen</a:t>
            </a:r>
          </a:p>
          <a:p>
            <a:pPr>
              <a:buFontTx/>
              <a:buChar char="-"/>
            </a:pPr>
            <a:r>
              <a:rPr lang="en-US" altLang="ko-KR" sz="1000" dirty="0" smtClean="0"/>
              <a:t> pH level between 7 -14</a:t>
            </a:r>
          </a:p>
          <a:p>
            <a:pPr>
              <a:buFontTx/>
              <a:buChar char="-"/>
            </a:pPr>
            <a:r>
              <a:rPr lang="en-US" altLang="ko-KR" sz="1000" dirty="0" smtClean="0"/>
              <a:t> Possible to remove free oxygen radicals</a:t>
            </a:r>
          </a:p>
          <a:p>
            <a:pPr>
              <a:buFontTx/>
              <a:buChar char="-"/>
            </a:pPr>
            <a:r>
              <a:rPr lang="en-US" altLang="ko-KR" sz="1000" dirty="0" smtClean="0"/>
              <a:t> There is a plentiful balance of minerals</a:t>
            </a:r>
          </a:p>
          <a:p>
            <a:pPr>
              <a:buFontTx/>
              <a:buChar char="-"/>
            </a:pPr>
            <a:r>
              <a:rPr lang="en-US" altLang="ko-KR" sz="1000" dirty="0" smtClean="0"/>
              <a:t> Soft Water (as opposed to hard water)</a:t>
            </a:r>
          </a:p>
          <a:p>
            <a:pPr>
              <a:buFontTx/>
              <a:buChar char="-"/>
            </a:pPr>
            <a:r>
              <a:rPr lang="en-US" altLang="ko-KR" sz="1000" dirty="0" smtClean="0"/>
              <a:t> Small water molecule clusters (better absorption)</a:t>
            </a:r>
          </a:p>
          <a:p>
            <a:pPr>
              <a:buFontTx/>
              <a:buChar char="-"/>
            </a:pPr>
            <a:r>
              <a:rPr lang="en-US" altLang="ko-KR" sz="1000" dirty="0" smtClean="0"/>
              <a:t> Prevents oxidization (can keep fresh longer)</a:t>
            </a:r>
            <a:endParaRPr lang="ko-KR" altLang="en-US" sz="1000" dirty="0" smtClean="0"/>
          </a:p>
          <a:p>
            <a:pPr marL="228600" indent="-228600"/>
            <a:endParaRPr lang="ko-KR" altLang="en-US" sz="1000" dirty="0" smtClean="0"/>
          </a:p>
        </p:txBody>
      </p:sp>
      <p:pic>
        <p:nvPicPr>
          <p:cNvPr id="7" name="그림 6" descr="33.bmp"/>
          <p:cNvPicPr>
            <a:picLocks noChangeAspect="1"/>
          </p:cNvPicPr>
          <p:nvPr/>
        </p:nvPicPr>
        <p:blipFill>
          <a:blip r:embed="rId2" cstate="print"/>
          <a:stretch>
            <a:fillRect/>
          </a:stretch>
        </p:blipFill>
        <p:spPr>
          <a:xfrm>
            <a:off x="4788024" y="3356992"/>
            <a:ext cx="3243600" cy="2139396"/>
          </a:xfrm>
          <a:prstGeom prst="rect">
            <a:avLst/>
          </a:prstGeom>
          <a:ln>
            <a:noFill/>
          </a:ln>
          <a:effectLst>
            <a:softEdge rad="112500"/>
          </a:effectLst>
        </p:spPr>
      </p:pic>
      <p:sp>
        <p:nvSpPr>
          <p:cNvPr id="10" name="TextBox 9"/>
          <p:cNvSpPr txBox="1"/>
          <p:nvPr/>
        </p:nvSpPr>
        <p:spPr>
          <a:xfrm>
            <a:off x="539552" y="5642084"/>
            <a:ext cx="8188090" cy="523220"/>
          </a:xfrm>
          <a:prstGeom prst="rect">
            <a:avLst/>
          </a:prstGeom>
          <a:solidFill>
            <a:schemeClr val="tx2"/>
          </a:solidFill>
          <a:ln>
            <a:solidFill>
              <a:schemeClr val="tx2"/>
            </a:solidFill>
          </a:ln>
        </p:spPr>
        <p:txBody>
          <a:bodyPr wrap="square" rtlCol="0">
            <a:spAutoFit/>
          </a:bodyPr>
          <a:lstStyle/>
          <a:p>
            <a:r>
              <a:rPr lang="en-US" altLang="ko-KR" sz="1400" b="1" dirty="0" smtClean="0">
                <a:solidFill>
                  <a:schemeClr val="bg1"/>
                </a:solidFill>
              </a:rPr>
              <a:t>There are many types of water consumed by people, but if one chooses to drink alkaline water, it is a way to improve overall health.</a:t>
            </a:r>
            <a:endParaRPr lang="ko-KR" altLang="en-US" sz="14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슬라이드 번호 개체 틀 4"/>
          <p:cNvSpPr>
            <a:spLocks noGrp="1"/>
          </p:cNvSpPr>
          <p:nvPr>
            <p:ph type="sldNum" sz="quarter" idx="12"/>
          </p:nvPr>
        </p:nvSpPr>
        <p:spPr/>
        <p:txBody>
          <a:bodyPr/>
          <a:lstStyle/>
          <a:p>
            <a:fld id="{D38AB3B4-C8BB-4DF5-93D7-A80174C6405A}" type="slidenum">
              <a:rPr lang="ko-KR" altLang="en-US" smtClean="0"/>
              <a:pPr/>
              <a:t>9</a:t>
            </a:fld>
            <a:endParaRPr lang="ko-KR" altLang="en-US"/>
          </a:p>
        </p:txBody>
      </p:sp>
      <p:sp>
        <p:nvSpPr>
          <p:cNvPr id="4" name="모서리가 둥근 직사각형 3"/>
          <p:cNvSpPr/>
          <p:nvPr/>
        </p:nvSpPr>
        <p:spPr>
          <a:xfrm>
            <a:off x="1187624" y="1484784"/>
            <a:ext cx="1728192" cy="648072"/>
          </a:xfrm>
          <a:prstGeom prst="round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187624" y="1628800"/>
            <a:ext cx="1728192" cy="369332"/>
          </a:xfrm>
          <a:prstGeom prst="rect">
            <a:avLst/>
          </a:prstGeom>
          <a:noFill/>
        </p:spPr>
        <p:txBody>
          <a:bodyPr wrap="square" rtlCol="0">
            <a:spAutoFit/>
          </a:bodyPr>
          <a:lstStyle/>
          <a:p>
            <a:pPr algn="ctr"/>
            <a:r>
              <a:rPr lang="en-US" altLang="ko-KR" b="1" dirty="0" smtClean="0">
                <a:latin typeface="Verdana" pitchFamily="34" charset="0"/>
                <a:ea typeface="Verdana" pitchFamily="34" charset="0"/>
                <a:cs typeface="Verdana" pitchFamily="34" charset="0"/>
              </a:rPr>
              <a:t>Materials</a:t>
            </a:r>
            <a:endParaRPr lang="ko-KR" altLang="en-US" b="1" dirty="0">
              <a:latin typeface="Verdana" pitchFamily="34" charset="0"/>
              <a:ea typeface="뫼비우스 Bold" pitchFamily="2" charset="-127"/>
              <a:cs typeface="Verdana" pitchFamily="34" charset="0"/>
            </a:endParaRPr>
          </a:p>
        </p:txBody>
      </p:sp>
      <p:sp>
        <p:nvSpPr>
          <p:cNvPr id="7" name="모서리가 둥근 직사각형 6"/>
          <p:cNvSpPr/>
          <p:nvPr/>
        </p:nvSpPr>
        <p:spPr>
          <a:xfrm>
            <a:off x="1187624" y="2348880"/>
            <a:ext cx="1728192" cy="648072"/>
          </a:xfrm>
          <a:prstGeom prst="roundRect">
            <a:avLst/>
          </a:prstGeom>
          <a:solidFill>
            <a:schemeClr val="accent1">
              <a:lumMod val="20000"/>
              <a:lumOff val="80000"/>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p:cNvSpPr txBox="1"/>
          <p:nvPr/>
        </p:nvSpPr>
        <p:spPr>
          <a:xfrm>
            <a:off x="3203848" y="1628800"/>
            <a:ext cx="5544616" cy="338554"/>
          </a:xfrm>
          <a:prstGeom prst="rect">
            <a:avLst/>
          </a:prstGeom>
          <a:noFill/>
        </p:spPr>
        <p:txBody>
          <a:bodyPr wrap="square" rtlCol="0">
            <a:spAutoFit/>
          </a:bodyPr>
          <a:lstStyle/>
          <a:p>
            <a:r>
              <a:rPr lang="en-US" altLang="ko-KR" sz="1600" dirty="0" smtClean="0">
                <a:ea typeface="Verdana" pitchFamily="34" charset="0"/>
                <a:cs typeface="Verdana" pitchFamily="34" charset="0"/>
              </a:rPr>
              <a:t>Alkaline Earth Metals, Minerals and PE</a:t>
            </a:r>
            <a:endParaRPr lang="ko-KR" altLang="en-US" sz="1600" dirty="0">
              <a:ea typeface="HY견고딕" pitchFamily="18" charset="-127"/>
              <a:cs typeface="Verdana" pitchFamily="34" charset="0"/>
            </a:endParaRPr>
          </a:p>
        </p:txBody>
      </p:sp>
      <p:sp>
        <p:nvSpPr>
          <p:cNvPr id="9" name="TextBox 8"/>
          <p:cNvSpPr txBox="1"/>
          <p:nvPr/>
        </p:nvSpPr>
        <p:spPr>
          <a:xfrm>
            <a:off x="1187624" y="2492896"/>
            <a:ext cx="1728192" cy="369332"/>
          </a:xfrm>
          <a:prstGeom prst="rect">
            <a:avLst/>
          </a:prstGeom>
          <a:noFill/>
        </p:spPr>
        <p:txBody>
          <a:bodyPr wrap="square" rtlCol="0">
            <a:spAutoFit/>
          </a:bodyPr>
          <a:lstStyle/>
          <a:p>
            <a:pPr algn="ctr"/>
            <a:r>
              <a:rPr lang="en-US" altLang="ko-KR" b="1" dirty="0" smtClean="0">
                <a:latin typeface="Verdana" pitchFamily="34" charset="0"/>
                <a:ea typeface="Verdana" pitchFamily="34" charset="0"/>
                <a:cs typeface="Verdana" pitchFamily="34" charset="0"/>
              </a:rPr>
              <a:t>Capacity</a:t>
            </a:r>
            <a:endParaRPr lang="ko-KR" altLang="en-US" b="1" dirty="0">
              <a:latin typeface="Verdana" pitchFamily="34" charset="0"/>
              <a:ea typeface="뫼비우스 Bold" pitchFamily="2" charset="-127"/>
              <a:cs typeface="Verdana" pitchFamily="34" charset="0"/>
            </a:endParaRPr>
          </a:p>
        </p:txBody>
      </p:sp>
      <p:sp>
        <p:nvSpPr>
          <p:cNvPr id="10" name="TextBox 9"/>
          <p:cNvSpPr txBox="1"/>
          <p:nvPr/>
        </p:nvSpPr>
        <p:spPr>
          <a:xfrm>
            <a:off x="3203848" y="2492896"/>
            <a:ext cx="5544616" cy="338554"/>
          </a:xfrm>
          <a:prstGeom prst="rect">
            <a:avLst/>
          </a:prstGeom>
          <a:noFill/>
        </p:spPr>
        <p:txBody>
          <a:bodyPr wrap="square" rtlCol="0">
            <a:spAutoFit/>
          </a:bodyPr>
          <a:lstStyle/>
          <a:p>
            <a:r>
              <a:rPr lang="en-US" altLang="ko-KR" sz="1600" dirty="0" smtClean="0">
                <a:ea typeface="Verdana" pitchFamily="34" charset="0"/>
                <a:cs typeface="Verdana" pitchFamily="34" charset="0"/>
              </a:rPr>
              <a:t>600ml &amp; 700ml bottle</a:t>
            </a:r>
            <a:endParaRPr lang="ko-KR" altLang="en-US" sz="1600" dirty="0">
              <a:ea typeface="HY견고딕" pitchFamily="18" charset="-127"/>
              <a:cs typeface="Verdana" pitchFamily="34" charset="0"/>
            </a:endParaRPr>
          </a:p>
        </p:txBody>
      </p:sp>
      <p:sp>
        <p:nvSpPr>
          <p:cNvPr id="12" name="모서리가 둥근 직사각형 11"/>
          <p:cNvSpPr/>
          <p:nvPr/>
        </p:nvSpPr>
        <p:spPr>
          <a:xfrm>
            <a:off x="1187624" y="3204265"/>
            <a:ext cx="1728192" cy="648072"/>
          </a:xfrm>
          <a:prstGeom prst="roundRect">
            <a:avLst/>
          </a:prstGeom>
          <a:solidFill>
            <a:schemeClr val="accent1">
              <a:lumMod val="20000"/>
              <a:lumOff val="80000"/>
              <a:alpha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1187624" y="3212976"/>
            <a:ext cx="1728192" cy="646331"/>
          </a:xfrm>
          <a:prstGeom prst="rect">
            <a:avLst/>
          </a:prstGeom>
          <a:noFill/>
        </p:spPr>
        <p:txBody>
          <a:bodyPr wrap="square" rtlCol="0">
            <a:spAutoFit/>
          </a:bodyPr>
          <a:lstStyle/>
          <a:p>
            <a:pPr algn="ctr"/>
            <a:r>
              <a:rPr lang="en-US" altLang="ko-KR" b="1" dirty="0" smtClean="0">
                <a:latin typeface="Verdana" pitchFamily="34" charset="0"/>
                <a:ea typeface="Verdana" pitchFamily="34" charset="0"/>
                <a:cs typeface="Verdana" pitchFamily="34" charset="0"/>
              </a:rPr>
              <a:t>Usage Period</a:t>
            </a:r>
            <a:endParaRPr lang="ko-KR" altLang="en-US" b="1" dirty="0">
              <a:latin typeface="Verdana" pitchFamily="34" charset="0"/>
              <a:ea typeface="뫼비우스 Bold" pitchFamily="2" charset="-127"/>
              <a:cs typeface="Verdana" pitchFamily="34" charset="0"/>
            </a:endParaRPr>
          </a:p>
        </p:txBody>
      </p:sp>
      <p:sp>
        <p:nvSpPr>
          <p:cNvPr id="14" name="TextBox 13"/>
          <p:cNvSpPr txBox="1"/>
          <p:nvPr/>
        </p:nvSpPr>
        <p:spPr>
          <a:xfrm>
            <a:off x="3203848" y="3212976"/>
            <a:ext cx="5544616" cy="584775"/>
          </a:xfrm>
          <a:prstGeom prst="rect">
            <a:avLst/>
          </a:prstGeom>
          <a:noFill/>
        </p:spPr>
        <p:txBody>
          <a:bodyPr wrap="square" rtlCol="0">
            <a:spAutoFit/>
          </a:bodyPr>
          <a:lstStyle/>
          <a:p>
            <a:r>
              <a:rPr lang="en-US" altLang="ko-KR" sz="1600" dirty="0" smtClean="0">
                <a:ea typeface="Verdana" pitchFamily="34" charset="0"/>
                <a:cs typeface="Verdana" pitchFamily="34" charset="0"/>
              </a:rPr>
              <a:t>PH9 Generator’s properties will remain effective for approximately 1,000 uses.</a:t>
            </a:r>
            <a:endParaRPr lang="en-US" altLang="ko-KR" sz="1600" dirty="0">
              <a:ea typeface="Verdana" pitchFamily="34" charset="0"/>
              <a:cs typeface="Verdana" pitchFamily="34" charset="0"/>
            </a:endParaRPr>
          </a:p>
        </p:txBody>
      </p:sp>
      <p:pic>
        <p:nvPicPr>
          <p:cNvPr id="15"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4232518"/>
            <a:ext cx="2448272" cy="22928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2" descr="C:\Users\에이온코리아\Desktop\에이온코리아\에이온코리아 홈피작성용 국문 일본어 중국어자료집\PH9 제품 오픈사진.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7904" y="4232518"/>
            <a:ext cx="2866471" cy="2160240"/>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
        <p:nvSpPr>
          <p:cNvPr id="17" name="TextBox 16"/>
          <p:cNvSpPr txBox="1"/>
          <p:nvPr/>
        </p:nvSpPr>
        <p:spPr>
          <a:xfrm>
            <a:off x="3707904" y="6114210"/>
            <a:ext cx="2866471" cy="276999"/>
          </a:xfrm>
          <a:prstGeom prst="rect">
            <a:avLst/>
          </a:prstGeom>
          <a:solidFill>
            <a:schemeClr val="accent1">
              <a:lumMod val="20000"/>
              <a:lumOff val="80000"/>
            </a:schemeClr>
          </a:solidFill>
          <a:ln>
            <a:solidFill>
              <a:schemeClr val="accent1"/>
            </a:solidFill>
          </a:ln>
        </p:spPr>
        <p:txBody>
          <a:bodyPr wrap="square" rtlCol="0">
            <a:spAutoFit/>
          </a:bodyPr>
          <a:lstStyle/>
          <a:p>
            <a:pPr algn="ctr"/>
            <a:r>
              <a:rPr lang="en-US" altLang="ko-KR" sz="1200" b="1" dirty="0" smtClean="0"/>
              <a:t>PH9 Alkaline Water Bottle (700mL)</a:t>
            </a:r>
            <a:endParaRPr lang="ko-KR" altLang="en-US" sz="1200" b="1" dirty="0"/>
          </a:p>
        </p:txBody>
      </p:sp>
      <p:sp>
        <p:nvSpPr>
          <p:cNvPr id="19" name="TextBox 18"/>
          <p:cNvSpPr txBox="1"/>
          <p:nvPr/>
        </p:nvSpPr>
        <p:spPr>
          <a:xfrm>
            <a:off x="1403648" y="620688"/>
            <a:ext cx="6624736" cy="338554"/>
          </a:xfrm>
          <a:prstGeom prst="rect">
            <a:avLst/>
          </a:prstGeom>
          <a:solidFill>
            <a:schemeClr val="accent1">
              <a:lumMod val="20000"/>
              <a:lumOff val="80000"/>
              <a:alpha val="71000"/>
            </a:schemeClr>
          </a:solidFill>
          <a:ln w="38100">
            <a:solidFill>
              <a:schemeClr val="tx2"/>
            </a:solidFill>
          </a:ln>
        </p:spPr>
        <p:txBody>
          <a:bodyPr wrap="square" rtlCol="0">
            <a:spAutoFit/>
          </a:bodyPr>
          <a:lstStyle/>
          <a:p>
            <a:pPr algn="ctr"/>
            <a:r>
              <a:rPr lang="en-US" altLang="ko-KR" sz="1600" b="1" dirty="0" smtClean="0"/>
              <a:t>Specifications</a:t>
            </a:r>
            <a:endParaRPr lang="en-US" altLang="ko-KR" sz="1600" b="1" dirty="0" smtClean="0">
              <a:solidFill>
                <a:schemeClr val="tx2"/>
              </a:solidFill>
            </a:endParaRPr>
          </a:p>
        </p:txBody>
      </p:sp>
    </p:spTree>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207</TotalTime>
  <Words>1148</Words>
  <Application>Microsoft Office PowerPoint</Application>
  <PresentationFormat>Προβολή στην οθόνη (4:3)</PresentationFormat>
  <Paragraphs>142</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Office 테마</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user</dc:creator>
  <cp:lastModifiedBy>user</cp:lastModifiedBy>
  <cp:revision>28</cp:revision>
  <dcterms:created xsi:type="dcterms:W3CDTF">2015-06-02T07:44:47Z</dcterms:created>
  <dcterms:modified xsi:type="dcterms:W3CDTF">2018-09-28T09:01:57Z</dcterms:modified>
</cp:coreProperties>
</file>